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26"/>
  </p:notesMasterIdLst>
  <p:handoutMasterIdLst>
    <p:handoutMasterId r:id="rId27"/>
  </p:handoutMasterIdLst>
  <p:sldIdLst>
    <p:sldId id="2167" r:id="rId3"/>
    <p:sldId id="2121" r:id="rId4"/>
    <p:sldId id="2125" r:id="rId5"/>
    <p:sldId id="2127" r:id="rId6"/>
    <p:sldId id="2123" r:id="rId7"/>
    <p:sldId id="2168" r:id="rId8"/>
    <p:sldId id="2081" r:id="rId9"/>
    <p:sldId id="2083" r:id="rId10"/>
    <p:sldId id="2082" r:id="rId11"/>
    <p:sldId id="2084" r:id="rId12"/>
    <p:sldId id="2134" r:id="rId13"/>
    <p:sldId id="2142" r:id="rId14"/>
    <p:sldId id="2159" r:id="rId15"/>
    <p:sldId id="2169" r:id="rId16"/>
    <p:sldId id="2162" r:id="rId17"/>
    <p:sldId id="2165" r:id="rId18"/>
    <p:sldId id="2171" r:id="rId19"/>
    <p:sldId id="2143" r:id="rId20"/>
    <p:sldId id="2144" r:id="rId21"/>
    <p:sldId id="2145" r:id="rId22"/>
    <p:sldId id="2135" r:id="rId23"/>
    <p:sldId id="2141" r:id="rId24"/>
    <p:sldId id="1947" r:id="rId25"/>
  </p:sldIdLst>
  <p:sldSz cx="9144000" cy="6858000" type="screen4x3"/>
  <p:notesSz cx="6669088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009900"/>
    <a:srgbClr val="8E8B00"/>
    <a:srgbClr val="B0AC00"/>
    <a:srgbClr val="DBD600"/>
    <a:srgbClr val="FFFFE1"/>
    <a:srgbClr val="FFFF66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8210" autoAdjust="0"/>
    <p:restoredTop sz="90864" autoAdjust="0"/>
  </p:normalViewPr>
  <p:slideViewPr>
    <p:cSldViewPr>
      <p:cViewPr varScale="1">
        <p:scale>
          <a:sx n="89" d="100"/>
          <a:sy n="89" d="100"/>
        </p:scale>
        <p:origin x="720" y="77"/>
      </p:cViewPr>
      <p:guideLst>
        <p:guide orient="horz" pos="79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2268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401D07B-05EF-4FA4-A887-4796CB9AB367}" type="datetimeFigureOut">
              <a:rPr lang="zh-CN" altLang="en-US"/>
              <a:pPr>
                <a:defRPr/>
              </a:pPr>
              <a:t>2016/8/17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3BA9F7C-B164-4F9E-ACC3-47C2DBCABA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8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E0C462E-2055-436A-9AAD-11A59B9089A0}" type="datetimeFigureOut">
              <a:rPr lang="zh-CN" altLang="en-US"/>
              <a:pPr>
                <a:defRPr/>
              </a:pPr>
              <a:t>2016/8/17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54E84AE-7142-4308-995F-2355F56A17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950CFC-6CD7-4888-BA1C-FF316BD5E30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7092280" y="6642556"/>
            <a:ext cx="2051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CS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•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物流改革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/CS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改革项目组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/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售后技术课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806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可以借助 </a:t>
            </a:r>
            <a:r>
              <a:rPr lang="en-US" altLang="zh-CN" dirty="0" smtClean="0"/>
              <a:t>Hi3751 V600 </a:t>
            </a:r>
            <a:r>
              <a:rPr lang="zh-CN" altLang="en-US" dirty="0" smtClean="0"/>
              <a:t>用户指南进行介绍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65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可以借助 产品技术手册进行框图的介绍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33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998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814C4-8E27-4C85-A8E6-2284ACD3231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58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可以借助示波器进行实际测量并比对。</a:t>
            </a:r>
            <a:r>
              <a:rPr lang="en-US" altLang="zh-CN" dirty="0" smtClean="0"/>
              <a:t>VDD AMR1=8.6V VDDAR1=17.8V V18V-1=1.8V VDDC-1=1V V33V-1=3.3V VDDAL1=17.8V STV2=0V 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VGHP-1=30.3</a:t>
            </a:r>
            <a:r>
              <a:rPr lang="en-US" altLang="zh-CN" baseline="0" dirty="0" smtClean="0"/>
              <a:t> VOV95-1=1V VCM-CF=7.2V VCM-TFT =7.2  VDAMM1=0</a:t>
            </a:r>
          </a:p>
          <a:p>
            <a:pPr eaLnBrk="1" hangingPunct="1">
              <a:spcBef>
                <a:spcPct val="0"/>
              </a:spcBef>
            </a:pP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baseline="0" dirty="0" smtClean="0"/>
              <a:t>LED</a:t>
            </a:r>
            <a:r>
              <a:rPr lang="zh-CN" altLang="en-US" baseline="0" dirty="0" smtClean="0"/>
              <a:t>电压当断开一侧时，上升到</a:t>
            </a:r>
            <a:r>
              <a:rPr lang="en-US" altLang="zh-CN" baseline="0" dirty="0" smtClean="0"/>
              <a:t>33V</a:t>
            </a:r>
            <a:r>
              <a:rPr lang="zh-CN" altLang="en-US" baseline="0" dirty="0" smtClean="0"/>
              <a:t>，然后下跌到</a:t>
            </a:r>
            <a:r>
              <a:rPr lang="en-US" altLang="zh-CN" baseline="0" dirty="0" smtClean="0"/>
              <a:t>29.1V </a:t>
            </a:r>
            <a:r>
              <a:rPr lang="zh-CN" altLang="en-US" baseline="0" dirty="0" smtClean="0"/>
              <a:t>并产生保护红灯闪一次，主板记录一次灯错误。</a:t>
            </a: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等两条</a:t>
            </a:r>
            <a:r>
              <a:rPr lang="en-US" altLang="zh-CN" baseline="0" dirty="0" smtClean="0"/>
              <a:t>LED</a:t>
            </a:r>
            <a:r>
              <a:rPr lang="zh-CN" altLang="en-US" baseline="0" dirty="0" smtClean="0"/>
              <a:t>均断开时，电压上升后下跌，电视机不保护，  </a:t>
            </a:r>
            <a:r>
              <a:rPr lang="en-US" altLang="zh-CN" baseline="0" dirty="0" smtClean="0"/>
              <a:t>ERR</a:t>
            </a:r>
            <a:r>
              <a:rPr lang="zh-CN" altLang="en-US" baseline="0" dirty="0" smtClean="0"/>
              <a:t>正常时：开机时，先高三秒，后下降。</a:t>
            </a: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异常时，一直高电位，主板计数并产生保护。</a:t>
            </a:r>
            <a:endParaRPr lang="zh-CN" altLang="en-US" dirty="0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950CFC-6CD7-4888-BA1C-FF316BD5E30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7092280" y="6642556"/>
            <a:ext cx="2051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CS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•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物流改革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/CS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改革项目组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/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售后技术课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0693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现场介绍电源板各部分组成，并可以现场</a:t>
            </a:r>
            <a:r>
              <a:rPr lang="zh-CN" altLang="en-US" baseline="0" dirty="0" smtClean="0"/>
              <a:t>进行各电压的测量和模拟开机实验。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：低电平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小于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0.8V)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正常，高电平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2.5V)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保护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当电源板检测到灯条开路或短路时，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(PD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22Pin)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从低变为高，传达给主板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主板做如下检测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开机前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20s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不会做检测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500ms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检测一次，连续检测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次均为高电平，做一个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 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 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Step2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STB reset 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重置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(retry)   --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如果救不回来，此时会看到屏幕亮一下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：重复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Step1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工作，连续检测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次均为高电平，直接判定为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 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，红灯闪灭闪灭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Step1-Step2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间隔，实际比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秒要长，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10S-18S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之间都有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(SU760A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46LX560A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52/60LX565A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系列，取消了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 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功能。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SU760A 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STB reset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时，把调光芯片供电也重新重置。</a:t>
            </a:r>
            <a:endParaRPr lang="en-US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当主板上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STB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出故障时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比如低电平时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，不会出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问题，因为电源芯片都停止工作了</a:t>
            </a:r>
          </a:p>
          <a:p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当主板上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OFL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出故障时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比如低电平时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，电源同事说有些机型会出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 ERR(SU760A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不会出哦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113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可进行现场试验，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的开路试验。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89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5B9FF2-FB7E-4CB3-925D-AC00E39AD065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092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93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848F2A-DE64-4297-87DE-196D0728B3F0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0336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模组的变更 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UF30A@120Hz——SU660A@60Hz</a:t>
            </a:r>
          </a:p>
          <a:p>
            <a:r>
              <a:rPr lang="en-US" altLang="zh-CN" sz="14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的变更 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UF30A@2.4GHz——SU660A@2.4GHz&amp;5GHz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FRC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板取消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LAMP ERR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记录但不锁死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TEMP ERR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记录但不锁死</a:t>
            </a:r>
          </a:p>
          <a:p>
            <a:endParaRPr lang="en-US" altLang="zh-CN" sz="1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</a:pPr>
            <a:endParaRPr lang="zh-CN" altLang="en-US" sz="1000" dirty="0" smtClean="0">
              <a:latin typeface="+mn-ea"/>
              <a:ea typeface="+mn-ea"/>
            </a:endParaRPr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950CFC-6CD7-4888-BA1C-FF316BD5E30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7092280" y="6642556"/>
            <a:ext cx="2051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CS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•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物流改革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/CS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改革项目组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/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售后技术课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5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b="0" i="0" u="none" strike="noStrike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760A</a:t>
            </a:r>
            <a:r>
              <a:rPr lang="zh-CN" altLang="en-US" sz="1400" b="0" i="0" u="none" strike="noStrike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仅采用</a:t>
            </a:r>
            <a:r>
              <a:rPr lang="en-US" altLang="zh-CN" sz="1400" b="0" i="0" u="none" strike="noStrike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2.4GHz WIFI</a:t>
            </a:r>
            <a:r>
              <a:rPr lang="zh-CN" altLang="en-US" sz="1400" b="0" i="0" u="none" strike="noStrike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技术，</a:t>
            </a:r>
            <a:endParaRPr lang="en-US" altLang="zh-CN" sz="1400" b="0" i="0" u="none" strike="noStrike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0" i="0" u="none" strike="noStrike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660A 860A 970A</a:t>
            </a:r>
            <a:r>
              <a:rPr lang="zh-CN" altLang="en-US" sz="1400" b="0" i="0" u="none" strike="noStrike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400" b="0" i="0" u="none" strike="noStrike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2.4G·5GHz</a:t>
            </a:r>
            <a:r>
              <a:rPr lang="zh-CN" altLang="en-US" sz="1400" b="0" i="0" u="none" strike="noStrike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双频</a:t>
            </a:r>
            <a:r>
              <a:rPr lang="en-US" altLang="zh-CN" sz="1400" b="0" i="0" u="none" strike="noStrike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en-US" altLang="zh-CN" sz="1400" b="0" i="0" u="none" strike="noStrike" baseline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0" i="0" u="none" strike="noStrike" baseline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9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950CFC-6CD7-4888-BA1C-FF316BD5E30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7092280" y="6642556"/>
            <a:ext cx="2051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CS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•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物流改革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/CS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改革项目组</a:t>
            </a:r>
            <a:r>
              <a:rPr kumimoji="0" lang="en-US" altLang="zh-CN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/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宋体" pitchFamily="2" charset="-122"/>
                <a:ea typeface="宋体" pitchFamily="2" charset="-122"/>
                <a:cs typeface="宋体" pitchFamily="2" charset="-122"/>
              </a:rPr>
              <a:t>售后技术课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1773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参考说明书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0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421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：低电平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小于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0.8V)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正常，高电平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2.5V)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保护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当电源板检测到灯条开路或短路时，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(PD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22Pin)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从低变为高，传达给主板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主板做如下检测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开机前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20s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不会做检测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500ms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检测一次，连续检测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次均为高电平，做一个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 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 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Step2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STB reset 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重置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(retry)   --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如果救不回来，此时会看到屏幕亮一下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：重复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Step1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工作，连续检测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次均为高电平，直接判定为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 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，红灯闪灭闪灭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Step1-Step2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间隔，实际比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秒要长，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10S-18S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之间都有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(SU760A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实测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46LX560A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52/60LX565A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系列，取消了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 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功能。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SU760A 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STB reset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时，把调光芯片供电也重新重置。</a:t>
            </a:r>
            <a:endParaRPr lang="en-US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当主板上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STB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出故障时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比如低电平时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，不会出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 ERR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问题，因为电源芯片都停止工作了</a:t>
            </a:r>
          </a:p>
          <a:p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当主板上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OFL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出故障时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比如低电平时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，电源同事说有些机型会出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LAMP ERR(SU760A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不会出哦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019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4E84AE-7142-4308-995F-2355F56A17A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46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457950" cy="129302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2194561"/>
            <a:ext cx="8115300" cy="4024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6520" y="6356351"/>
            <a:ext cx="2183130" cy="365125"/>
          </a:xfrm>
          <a:prstGeom prst="rect">
            <a:avLst/>
          </a:prstGeom>
        </p:spPr>
        <p:txBody>
          <a:bodyPr/>
          <a:lstStyle/>
          <a:p>
            <a:fld id="{3228C532-65E7-4821-87E2-1A3CE55ACD52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6355846"/>
            <a:ext cx="58293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2250" y="381001"/>
            <a:ext cx="2057400" cy="365125"/>
          </a:xfrm>
          <a:prstGeom prst="rect">
            <a:avLst/>
          </a:prstGeom>
        </p:spPr>
        <p:txBody>
          <a:bodyPr/>
          <a:lstStyle/>
          <a:p>
            <a:fld id="{DBC8D7AC-DA22-4840-92E3-3C9C6D407C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0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8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542" y="6356504"/>
            <a:ext cx="2057837" cy="365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CED63-3F7D-4C7F-A230-B7E2E3015FB8}" type="datetime1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029218" y="6356504"/>
            <a:ext cx="3085564" cy="365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7623" y="6356504"/>
            <a:ext cx="2057836" cy="365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51A92-76B1-4487-9733-53066665A30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6685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6357938"/>
            <a:ext cx="1476375" cy="28575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39863" y="6357938"/>
            <a:ext cx="755650" cy="28575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195513" y="6357938"/>
            <a:ext cx="288925" cy="285750"/>
          </a:xfrm>
          <a:prstGeom prst="rect">
            <a:avLst/>
          </a:prstGeom>
          <a:solidFill>
            <a:srgbClr val="FF6D6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484438" y="6357938"/>
            <a:ext cx="431800" cy="28575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916238" y="6357938"/>
            <a:ext cx="1476375" cy="28575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356100" y="6357938"/>
            <a:ext cx="503238" cy="285750"/>
          </a:xfrm>
          <a:prstGeom prst="rect">
            <a:avLst/>
          </a:prstGeom>
          <a:solidFill>
            <a:srgbClr val="FF8F8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4859338" y="6357938"/>
            <a:ext cx="4284662" cy="28575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>
              <a:solidFill>
                <a:schemeClr val="bg1"/>
              </a:solidFill>
              <a:latin typeface="+mn-lt"/>
              <a:ea typeface="新宋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72313" y="6357938"/>
            <a:ext cx="2143125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新宋体" pitchFamily="49" charset="-122"/>
              </a:rPr>
              <a:t>夏普商贸（中国）有限公司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496" y="6643688"/>
            <a:ext cx="990977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2016</a:t>
            </a:r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年 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 </a:t>
            </a:r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技术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培训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36" name="图片 20" descr="logo2sharp.jpg"/>
          <p:cNvPicPr>
            <a:picLocks noChangeAspect="1"/>
          </p:cNvPicPr>
          <p:nvPr userDrawn="1"/>
        </p:nvPicPr>
        <p:blipFill>
          <a:blip r:embed="rId6" cstate="print">
            <a:lum bright="-10000" contrast="40000"/>
          </a:blip>
          <a:srcRect/>
          <a:stretch>
            <a:fillRect/>
          </a:stretch>
        </p:blipFill>
        <p:spPr bwMode="auto">
          <a:xfrm>
            <a:off x="107950" y="5984875"/>
            <a:ext cx="161925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 userDrawn="1"/>
        </p:nvSpPr>
        <p:spPr>
          <a:xfrm>
            <a:off x="6462464" y="6642556"/>
            <a:ext cx="2681536" cy="216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AV</a:t>
            </a:r>
            <a:r>
              <a:rPr lang="zh-CN" altLang="en-US" sz="800" dirty="0" smtClean="0">
                <a:solidFill>
                  <a:schemeClr val="bg1">
                    <a:lumMod val="50000"/>
                  </a:schemeClr>
                </a:solidFill>
              </a:rPr>
              <a:t>产品本部</a:t>
            </a: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/CS</a:t>
            </a:r>
            <a:r>
              <a:rPr lang="zh-CN" altLang="en-US" sz="800" dirty="0" smtClean="0">
                <a:solidFill>
                  <a:schemeClr val="bg1">
                    <a:lumMod val="50000"/>
                  </a:schemeClr>
                </a:solidFill>
              </a:rPr>
              <a:t>推进统辖部</a:t>
            </a: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zh-CN" altLang="en-US" sz="800" dirty="0" smtClean="0">
                <a:solidFill>
                  <a:schemeClr val="bg1">
                    <a:lumMod val="50000"/>
                  </a:schemeClr>
                </a:solidFill>
              </a:rPr>
              <a:t>技术服务支持组</a:t>
            </a: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/AV</a:t>
            </a:r>
            <a:r>
              <a:rPr lang="zh-CN" altLang="en-US" sz="800" dirty="0" smtClean="0">
                <a:solidFill>
                  <a:schemeClr val="bg1">
                    <a:lumMod val="50000"/>
                  </a:schemeClr>
                </a:solidFill>
              </a:rPr>
              <a:t>技术课</a:t>
            </a:r>
            <a:endParaRPr kumimoji="0" lang="zh-CN" altLang="en-US" sz="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6357938"/>
            <a:ext cx="1476375" cy="28575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39863" y="6357938"/>
            <a:ext cx="755650" cy="28575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195513" y="6357938"/>
            <a:ext cx="288925" cy="285750"/>
          </a:xfrm>
          <a:prstGeom prst="rect">
            <a:avLst/>
          </a:prstGeom>
          <a:solidFill>
            <a:srgbClr val="FF6D6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484438" y="6357938"/>
            <a:ext cx="431800" cy="28575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916238" y="6357938"/>
            <a:ext cx="1476375" cy="28575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356100" y="6357938"/>
            <a:ext cx="503238" cy="285750"/>
          </a:xfrm>
          <a:prstGeom prst="rect">
            <a:avLst/>
          </a:prstGeom>
          <a:solidFill>
            <a:srgbClr val="FF8F8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4859338" y="6357938"/>
            <a:ext cx="4284662" cy="28575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>
              <a:solidFill>
                <a:schemeClr val="bg1"/>
              </a:solidFill>
              <a:latin typeface="+mn-lt"/>
              <a:ea typeface="新宋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72313" y="6357938"/>
            <a:ext cx="2143125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新宋体" pitchFamily="49" charset="-122"/>
              </a:rPr>
              <a:t>夏普商贸（中国）有限公司</a:t>
            </a:r>
          </a:p>
        </p:txBody>
      </p:sp>
      <p:pic>
        <p:nvPicPr>
          <p:cNvPr id="2060" name="图片 20" descr="logo2sharp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5949950"/>
            <a:ext cx="2219325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 userDrawn="1"/>
        </p:nvSpPr>
        <p:spPr>
          <a:xfrm>
            <a:off x="6462464" y="6642556"/>
            <a:ext cx="2681536" cy="216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AV</a:t>
            </a:r>
            <a:r>
              <a:rPr lang="zh-CN" altLang="en-US" sz="800" dirty="0" smtClean="0">
                <a:solidFill>
                  <a:schemeClr val="bg1">
                    <a:lumMod val="50000"/>
                  </a:schemeClr>
                </a:solidFill>
              </a:rPr>
              <a:t>产品本部</a:t>
            </a: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/CS</a:t>
            </a:r>
            <a:r>
              <a:rPr lang="zh-CN" altLang="en-US" sz="800" dirty="0" smtClean="0">
                <a:solidFill>
                  <a:schemeClr val="bg1">
                    <a:lumMod val="50000"/>
                  </a:schemeClr>
                </a:solidFill>
              </a:rPr>
              <a:t>推进统辖部</a:t>
            </a: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zh-CN" altLang="en-US" sz="800" dirty="0" smtClean="0">
                <a:solidFill>
                  <a:schemeClr val="bg1">
                    <a:lumMod val="50000"/>
                  </a:schemeClr>
                </a:solidFill>
              </a:rPr>
              <a:t>技术服务支持组</a:t>
            </a: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/AV</a:t>
            </a:r>
            <a:r>
              <a:rPr lang="zh-CN" altLang="en-US" sz="800" dirty="0" smtClean="0">
                <a:solidFill>
                  <a:schemeClr val="bg1">
                    <a:lumMod val="50000"/>
                  </a:schemeClr>
                </a:solidFill>
              </a:rPr>
              <a:t>技术课</a:t>
            </a:r>
            <a:endParaRPr kumimoji="0" lang="zh-CN" altLang="en-US" sz="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5496" y="6643688"/>
            <a:ext cx="990977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2016</a:t>
            </a:r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年 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 </a:t>
            </a:r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技术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培训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microsoft.com/office/2007/relationships/hdphoto" Target="../media/hdphoto40.wdp"/><Relationship Id="rId7" Type="http://schemas.microsoft.com/office/2007/relationships/hdphoto" Target="../media/hdphoto42.wdp"/><Relationship Id="rId12" Type="http://schemas.openxmlformats.org/officeDocument/2006/relationships/image" Target="../media/image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eg"/><Relationship Id="rId11" Type="http://schemas.openxmlformats.org/officeDocument/2006/relationships/image" Target="../media/image93.png"/><Relationship Id="rId5" Type="http://schemas.microsoft.com/office/2007/relationships/hdphoto" Target="../media/hdphoto41.wdp"/><Relationship Id="rId10" Type="http://schemas.openxmlformats.org/officeDocument/2006/relationships/image" Target="../media/image92.jpeg"/><Relationship Id="rId4" Type="http://schemas.openxmlformats.org/officeDocument/2006/relationships/image" Target="../media/image89.jpeg"/><Relationship Id="rId9" Type="http://schemas.microsoft.com/office/2007/relationships/hdphoto" Target="../media/hdphoto4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4.wdp"/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6.wdp"/><Relationship Id="rId3" Type="http://schemas.openxmlformats.org/officeDocument/2006/relationships/image" Target="../media/image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microsoft.com/office/2007/relationships/hdphoto" Target="../media/hdphoto45.wdp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3" Type="http://schemas.openxmlformats.org/officeDocument/2006/relationships/hyperlink" Target="file:///C:\Users\gafc11798\Desktop\28.pdf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9.png"/><Relationship Id="rId4" Type="http://schemas.microsoft.com/office/2007/relationships/hdphoto" Target="../media/hdphoto4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0.wdp"/><Relationship Id="rId3" Type="http://schemas.openxmlformats.org/officeDocument/2006/relationships/image" Target="../media/image9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microsoft.com/office/2007/relationships/hdphoto" Target="../media/hdphoto49.wdp"/><Relationship Id="rId4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22.png"/><Relationship Id="rId4" Type="http://schemas.openxmlformats.org/officeDocument/2006/relationships/image" Target="../media/image1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4.png"/><Relationship Id="rId3" Type="http://schemas.openxmlformats.org/officeDocument/2006/relationships/image" Target="../media/image123.png"/><Relationship Id="rId7" Type="http://schemas.microsoft.com/office/2007/relationships/hdphoto" Target="../media/hdphoto52.wdp"/><Relationship Id="rId12" Type="http://schemas.openxmlformats.org/officeDocument/2006/relationships/image" Target="../media/image130.jpe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11" Type="http://schemas.openxmlformats.org/officeDocument/2006/relationships/image" Target="../media/image129.jpeg"/><Relationship Id="rId5" Type="http://schemas.microsoft.com/office/2007/relationships/hdphoto" Target="../media/hdphoto51.wdp"/><Relationship Id="rId15" Type="http://schemas.openxmlformats.org/officeDocument/2006/relationships/image" Target="../media/image132.png"/><Relationship Id="rId10" Type="http://schemas.openxmlformats.org/officeDocument/2006/relationships/image" Target="../media/image128.png"/><Relationship Id="rId19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27.png"/><Relationship Id="rId14" Type="http://schemas.microsoft.com/office/2007/relationships/hdphoto" Target="../media/hdphoto5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9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microsoft.com/office/2007/relationships/hdphoto" Target="../media/hdphoto54.wdp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4.png"/><Relationship Id="rId7" Type="http://schemas.microsoft.com/office/2007/relationships/hdphoto" Target="../media/hdphoto5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5" Type="http://schemas.openxmlformats.org/officeDocument/2006/relationships/image" Target="../media/image145.png"/><Relationship Id="rId10" Type="http://schemas.openxmlformats.org/officeDocument/2006/relationships/image" Target="../media/image148.png"/><Relationship Id="rId4" Type="http://schemas.microsoft.com/office/2007/relationships/hdphoto" Target="../media/hdphoto55.wdp"/><Relationship Id="rId9" Type="http://schemas.microsoft.com/office/2007/relationships/hdphoto" Target="../media/hdphoto57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microsoft.com/office/2007/relationships/hdphoto" Target="../media/hdphoto55.wdp"/><Relationship Id="rId4" Type="http://schemas.openxmlformats.org/officeDocument/2006/relationships/image" Target="../media/image144.png"/><Relationship Id="rId9" Type="http://schemas.microsoft.com/office/2007/relationships/hdphoto" Target="../media/hdphoto5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jpeg"/><Relationship Id="rId18" Type="http://schemas.microsoft.com/office/2007/relationships/hdphoto" Target="../media/hdphoto8.wdp"/><Relationship Id="rId26" Type="http://schemas.openxmlformats.org/officeDocument/2006/relationships/image" Target="../media/image29.png"/><Relationship Id="rId39" Type="http://schemas.openxmlformats.org/officeDocument/2006/relationships/image" Target="../media/image38.png"/><Relationship Id="rId21" Type="http://schemas.openxmlformats.org/officeDocument/2006/relationships/image" Target="../media/image26.png"/><Relationship Id="rId34" Type="http://schemas.openxmlformats.org/officeDocument/2006/relationships/image" Target="../media/image34.png"/><Relationship Id="rId42" Type="http://schemas.openxmlformats.org/officeDocument/2006/relationships/image" Target="../media/image40.png"/><Relationship Id="rId47" Type="http://schemas.openxmlformats.org/officeDocument/2006/relationships/image" Target="../media/image44.png"/><Relationship Id="rId7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7.wdp"/><Relationship Id="rId24" Type="http://schemas.microsoft.com/office/2007/relationships/hdphoto" Target="../media/hdphoto11.wdp"/><Relationship Id="rId32" Type="http://schemas.openxmlformats.org/officeDocument/2006/relationships/image" Target="../media/image32.png"/><Relationship Id="rId37" Type="http://schemas.openxmlformats.org/officeDocument/2006/relationships/image" Target="../media/image36.png"/><Relationship Id="rId40" Type="http://schemas.microsoft.com/office/2007/relationships/hdphoto" Target="../media/hdphoto16.wdp"/><Relationship Id="rId45" Type="http://schemas.openxmlformats.org/officeDocument/2006/relationships/image" Target="../media/image43.png"/><Relationship Id="rId5" Type="http://schemas.microsoft.com/office/2007/relationships/hdphoto" Target="../media/hdphoto4.wdp"/><Relationship Id="rId15" Type="http://schemas.openxmlformats.org/officeDocument/2006/relationships/image" Target="../media/image22.png"/><Relationship Id="rId23" Type="http://schemas.openxmlformats.org/officeDocument/2006/relationships/image" Target="../media/image27.png"/><Relationship Id="rId28" Type="http://schemas.openxmlformats.org/officeDocument/2006/relationships/image" Target="../media/image30.png"/><Relationship Id="rId36" Type="http://schemas.openxmlformats.org/officeDocument/2006/relationships/image" Target="../media/image35.png"/><Relationship Id="rId10" Type="http://schemas.openxmlformats.org/officeDocument/2006/relationships/image" Target="../media/image18.png"/><Relationship Id="rId19" Type="http://schemas.openxmlformats.org/officeDocument/2006/relationships/image" Target="../media/image25.png"/><Relationship Id="rId31" Type="http://schemas.microsoft.com/office/2007/relationships/hdphoto" Target="../media/hdphoto14.wdp"/><Relationship Id="rId44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microsoft.com/office/2007/relationships/hdphoto" Target="../media/hdphoto6.wdp"/><Relationship Id="rId14" Type="http://schemas.openxmlformats.org/officeDocument/2006/relationships/image" Target="../media/image21.jpeg"/><Relationship Id="rId22" Type="http://schemas.microsoft.com/office/2007/relationships/hdphoto" Target="../media/hdphoto10.wdp"/><Relationship Id="rId27" Type="http://schemas.microsoft.com/office/2007/relationships/hdphoto" Target="../media/hdphoto12.wdp"/><Relationship Id="rId30" Type="http://schemas.openxmlformats.org/officeDocument/2006/relationships/image" Target="../media/image31.png"/><Relationship Id="rId35" Type="http://schemas.microsoft.com/office/2007/relationships/hdphoto" Target="../media/hdphoto15.wdp"/><Relationship Id="rId43" Type="http://schemas.openxmlformats.org/officeDocument/2006/relationships/image" Target="../media/image41.png"/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3.png"/><Relationship Id="rId38" Type="http://schemas.openxmlformats.org/officeDocument/2006/relationships/image" Target="../media/image37.png"/><Relationship Id="rId46" Type="http://schemas.microsoft.com/office/2007/relationships/hdphoto" Target="../media/hdphoto17.wdp"/><Relationship Id="rId20" Type="http://schemas.microsoft.com/office/2007/relationships/hdphoto" Target="../media/hdphoto9.wdp"/><Relationship Id="rId41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21.wdp"/><Relationship Id="rId18" Type="http://schemas.openxmlformats.org/officeDocument/2006/relationships/image" Target="../media/image57.png"/><Relationship Id="rId3" Type="http://schemas.openxmlformats.org/officeDocument/2006/relationships/image" Target="../media/image47.png"/><Relationship Id="rId21" Type="http://schemas.microsoft.com/office/2007/relationships/hdphoto" Target="../media/hdphoto24.wdp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11" Type="http://schemas.microsoft.com/office/2007/relationships/hdphoto" Target="../media/hdphoto20.wdp"/><Relationship Id="rId5" Type="http://schemas.openxmlformats.org/officeDocument/2006/relationships/image" Target="../media/image48.png"/><Relationship Id="rId15" Type="http://schemas.microsoft.com/office/2007/relationships/hdphoto" Target="../media/hdphoto22.wdp"/><Relationship Id="rId23" Type="http://schemas.openxmlformats.org/officeDocument/2006/relationships/image" Target="../media/image9.png"/><Relationship Id="rId10" Type="http://schemas.openxmlformats.org/officeDocument/2006/relationships/image" Target="../media/image52.png"/><Relationship Id="rId19" Type="http://schemas.microsoft.com/office/2007/relationships/hdphoto" Target="../media/hdphoto23.wdp"/><Relationship Id="rId4" Type="http://schemas.microsoft.com/office/2007/relationships/hdphoto" Target="../media/hdphoto18.wdp"/><Relationship Id="rId9" Type="http://schemas.microsoft.com/office/2007/relationships/hdphoto" Target="../media/hdphoto19.wdp"/><Relationship Id="rId14" Type="http://schemas.openxmlformats.org/officeDocument/2006/relationships/image" Target="../media/image54.png"/><Relationship Id="rId22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29.wdp"/><Relationship Id="rId18" Type="http://schemas.openxmlformats.org/officeDocument/2006/relationships/image" Target="../media/image67.png"/><Relationship Id="rId26" Type="http://schemas.openxmlformats.org/officeDocument/2006/relationships/image" Target="../media/image72.png"/><Relationship Id="rId3" Type="http://schemas.openxmlformats.org/officeDocument/2006/relationships/image" Target="../media/image60.png"/><Relationship Id="rId21" Type="http://schemas.microsoft.com/office/2007/relationships/hdphoto" Target="../media/hdphoto33.wdp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microsoft.com/office/2007/relationships/hdphoto" Target="../media/hdphoto31.wdp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29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6.wdp"/><Relationship Id="rId11" Type="http://schemas.openxmlformats.org/officeDocument/2006/relationships/image" Target="../media/image9.png"/><Relationship Id="rId24" Type="http://schemas.openxmlformats.org/officeDocument/2006/relationships/image" Target="../media/image70.png"/><Relationship Id="rId32" Type="http://schemas.openxmlformats.org/officeDocument/2006/relationships/image" Target="../media/image78.jpeg"/><Relationship Id="rId5" Type="http://schemas.openxmlformats.org/officeDocument/2006/relationships/image" Target="../media/image61.png"/><Relationship Id="rId15" Type="http://schemas.microsoft.com/office/2007/relationships/hdphoto" Target="../media/hdphoto30.wdp"/><Relationship Id="rId23" Type="http://schemas.microsoft.com/office/2007/relationships/hdphoto" Target="../media/hdphoto34.wdp"/><Relationship Id="rId28" Type="http://schemas.openxmlformats.org/officeDocument/2006/relationships/image" Target="../media/image74.jpeg"/><Relationship Id="rId10" Type="http://schemas.microsoft.com/office/2007/relationships/hdphoto" Target="../media/hdphoto28.wdp"/><Relationship Id="rId19" Type="http://schemas.microsoft.com/office/2007/relationships/hdphoto" Target="../media/hdphoto32.wdp"/><Relationship Id="rId31" Type="http://schemas.openxmlformats.org/officeDocument/2006/relationships/image" Target="../media/image77.png"/><Relationship Id="rId4" Type="http://schemas.microsoft.com/office/2007/relationships/hdphoto" Target="../media/hdphoto25.wdp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69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8" Type="http://schemas.microsoft.com/office/2007/relationships/hdphoto" Target="../media/hdphoto2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6" Type="http://schemas.microsoft.com/office/2007/relationships/hdphoto" Target="../media/hdphoto39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eg"/><Relationship Id="rId11" Type="http://schemas.microsoft.com/office/2007/relationships/hdphoto" Target="../media/hdphoto37.wdp"/><Relationship Id="rId5" Type="http://schemas.openxmlformats.org/officeDocument/2006/relationships/image" Target="../media/image9.png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microsoft.com/office/2007/relationships/hdphoto" Target="../media/hdphoto35.wdp"/><Relationship Id="rId9" Type="http://schemas.microsoft.com/office/2007/relationships/hdphoto" Target="../media/hdphoto36.wdp"/><Relationship Id="rId14" Type="http://schemas.microsoft.com/office/2007/relationships/hdphoto" Target="../media/hdphoto3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2008" y="5949280"/>
            <a:ext cx="1835696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0" y="670143"/>
            <a:ext cx="8496000" cy="556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圆角矩形 25"/>
          <p:cNvSpPr>
            <a:spLocks/>
          </p:cNvSpPr>
          <p:nvPr/>
        </p:nvSpPr>
        <p:spPr>
          <a:xfrm>
            <a:off x="396000" y="720000"/>
            <a:ext cx="8370000" cy="4716000"/>
          </a:xfrm>
          <a:prstGeom prst="roundRect">
            <a:avLst>
              <a:gd name="adj" fmla="val 1105"/>
            </a:avLst>
          </a:prstGeom>
          <a:gradFill flip="none" rotWithShape="1">
            <a:gsLst>
              <a:gs pos="0">
                <a:schemeClr val="bg1"/>
              </a:gs>
              <a:gs pos="25000">
                <a:srgbClr val="FF6633"/>
              </a:gs>
              <a:gs pos="10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36"/>
          <p:cNvSpPr>
            <a:spLocks noChangeArrowheads="1"/>
          </p:cNvSpPr>
          <p:nvPr/>
        </p:nvSpPr>
        <p:spPr bwMode="auto">
          <a:xfrm>
            <a:off x="1922959" y="1988840"/>
            <a:ext cx="532961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unset" dir="t">
                <a:rot lat="0" lon="0" rev="0"/>
              </a:lightRig>
            </a:scene3d>
            <a:sp3d prstMaterial="dkEdge"/>
          </a:bodyPr>
          <a:lstStyle/>
          <a:p>
            <a:pPr algn="ctr"/>
            <a:r>
              <a:rPr lang="zh-CN" altLang="en-US" sz="4400" b="1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维 修 技 术 研 修 </a:t>
            </a:r>
            <a:endParaRPr lang="en-US" altLang="zh-CN" sz="4400" b="1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1091" y="980728"/>
            <a:ext cx="32608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5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05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05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105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半期</a:t>
            </a:r>
            <a:r>
              <a:rPr lang="en-US" altLang="zh-CN" sz="105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AQUOS</a:t>
            </a:r>
            <a:r>
              <a:rPr lang="zh-CN" altLang="en-US" sz="105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新产品之安卓智能电视系列</a:t>
            </a:r>
            <a:endParaRPr lang="en-US" altLang="zh-CN" sz="105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06080" y="2977207"/>
            <a:ext cx="4014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zh-CN" sz="1400" b="1" dirty="0" smtClean="0">
                <a:solidFill>
                  <a:schemeClr val="bg1"/>
                </a:solidFill>
              </a:rPr>
              <a:t>Android Smart TV  Technical  Training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矩形 23"/>
          <p:cNvSpPr>
            <a:spLocks noChangeArrowheads="1"/>
          </p:cNvSpPr>
          <p:nvPr/>
        </p:nvSpPr>
        <p:spPr bwMode="auto">
          <a:xfrm>
            <a:off x="2411760" y="3708321"/>
            <a:ext cx="46085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FF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LCD-58/65SU760A   LCD-58/65MY83A</a:t>
            </a:r>
          </a:p>
          <a:p>
            <a:pPr algn="ctr"/>
            <a:r>
              <a:rPr lang="en-US" altLang="zh-CN" sz="1600" b="1" dirty="0" smtClean="0">
                <a:solidFill>
                  <a:srgbClr val="FFFF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LCD-58/65TX83A     LCD-58/65DS83A</a:t>
            </a:r>
            <a:endParaRPr lang="en-US" altLang="zh-CN" sz="1600" b="1" dirty="0">
              <a:solidFill>
                <a:srgbClr val="FFFF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31" name="图片 9" descr="logo2sharp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AFA"/>
              </a:clrFrom>
              <a:clrTo>
                <a:srgbClr val="FFFAFA">
                  <a:alpha val="0"/>
                </a:srgbClr>
              </a:clrTo>
            </a:clrChange>
            <a:lum bright="-20000" contrast="40000"/>
          </a:blip>
          <a:srcRect/>
          <a:stretch>
            <a:fillRect/>
          </a:stretch>
        </p:blipFill>
        <p:spPr bwMode="auto">
          <a:xfrm>
            <a:off x="7092448" y="836715"/>
            <a:ext cx="1440000" cy="22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9" y="702000"/>
            <a:ext cx="288000" cy="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1000"/>
                    </a14:imgEffect>
                    <a14:imgEffect>
                      <a14:brightnessContrast bright="20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4" y="5434177"/>
            <a:ext cx="216000" cy="4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rrowheads="1"/>
          </p:cNvPicPr>
          <p:nvPr/>
        </p:nvPicPr>
        <p:blipFill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7000"/>
                    </a14:imgEffect>
                    <a14:imgEffect>
                      <a14:brightnessContrast bright="26000" contrast="3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467990" y="5483857"/>
            <a:ext cx="216000" cy="5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E9E9E9"/>
              </a:clrFrom>
              <a:clrTo>
                <a:srgbClr val="E9E9E9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73000"/>
                    </a14:imgEffect>
                    <a14:imgEffect>
                      <a14:brightnessContrast bright="-21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437461"/>
            <a:ext cx="504000" cy="4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87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252472" y="3439164"/>
            <a:ext cx="8568000" cy="349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1520" y="847164"/>
            <a:ext cx="8568000" cy="349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IMG_20160601_111119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</a:extLst>
          </a:blip>
          <a:srcRect l="13223" t="12010" r="7159" b="13053"/>
          <a:stretch/>
        </p:blipFill>
        <p:spPr>
          <a:xfrm>
            <a:off x="357124" y="1772816"/>
            <a:ext cx="2519364" cy="1638300"/>
          </a:xfrm>
          <a:prstGeom prst="rect">
            <a:avLst/>
          </a:prstGeom>
        </p:spPr>
      </p:pic>
      <p:pic>
        <p:nvPicPr>
          <p:cNvPr id="48" name="图片 47" descr="IMG_20160601_093858.jp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</a14:imgLayer>
                </a14:imgProps>
              </a:ext>
            </a:extLst>
          </a:blip>
          <a:srcRect l="1578" t="12212" r="2419" b="15563"/>
          <a:stretch/>
        </p:blipFill>
        <p:spPr>
          <a:xfrm>
            <a:off x="3132756" y="1772816"/>
            <a:ext cx="2519364" cy="1638300"/>
          </a:xfrm>
          <a:prstGeom prst="rect">
            <a:avLst/>
          </a:prstGeom>
        </p:spPr>
      </p:pic>
      <p:pic>
        <p:nvPicPr>
          <p:cNvPr id="49" name="图片 48" descr="IMG_20160614_091448.jpg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4000"/>
                    </a14:imgEffect>
                    <a14:imgEffect>
                      <a14:brightnessContrast bright="31000" contrast="42000"/>
                    </a14:imgEffect>
                  </a14:imgLayer>
                </a14:imgProps>
              </a:ext>
            </a:extLst>
          </a:blip>
          <a:srcRect l="2825" t="13381" r="47658" b="40505"/>
          <a:stretch/>
        </p:blipFill>
        <p:spPr>
          <a:xfrm>
            <a:off x="5995193" y="1772816"/>
            <a:ext cx="2559189" cy="1638300"/>
          </a:xfrm>
          <a:prstGeom prst="rect">
            <a:avLst/>
          </a:prstGeom>
        </p:spPr>
      </p:pic>
      <p:pic>
        <p:nvPicPr>
          <p:cNvPr id="50" name="图片 49" descr="IMG_20160614_091710.jpg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1000"/>
                    </a14:imgEffect>
                  </a14:imgLayer>
                </a14:imgProps>
              </a:ext>
            </a:extLst>
          </a:blip>
          <a:srcRect l="4778" t="15937" r="46879" b="50964"/>
          <a:stretch/>
        </p:blipFill>
        <p:spPr>
          <a:xfrm>
            <a:off x="344847" y="4293096"/>
            <a:ext cx="2519364" cy="1638000"/>
          </a:xfrm>
          <a:prstGeom prst="rect">
            <a:avLst/>
          </a:prstGeom>
        </p:spPr>
      </p:pic>
      <p:pic>
        <p:nvPicPr>
          <p:cNvPr id="55" name="图片 54" descr="IMG_20160614_092008.jpg"/>
          <p:cNvPicPr>
            <a:picLocks noChangeAspect="1"/>
          </p:cNvPicPr>
          <p:nvPr/>
        </p:nvPicPr>
        <p:blipFill rotWithShape="1">
          <a:blip r:embed="rId10" cstate="print"/>
          <a:srcRect l="9931" t="18943" r="25142" b="24924"/>
          <a:stretch/>
        </p:blipFill>
        <p:spPr>
          <a:xfrm>
            <a:off x="6012160" y="4311096"/>
            <a:ext cx="2559189" cy="1620000"/>
          </a:xfrm>
          <a:prstGeom prst="rect">
            <a:avLst/>
          </a:prstGeom>
        </p:spPr>
      </p:pic>
      <p:pic>
        <p:nvPicPr>
          <p:cNvPr id="58" name="图片 57" descr="IMG_20160614_091710.jpg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33000"/>
                    </a14:imgEffect>
                    <a14:imgEffect>
                      <a14:brightnessContrast bright="14000" contrast="8000"/>
                    </a14:imgEffect>
                  </a14:imgLayer>
                </a14:imgProps>
              </a:ext>
            </a:extLst>
          </a:blip>
          <a:srcRect l="4780" t="15562" r="46876" b="51192"/>
          <a:stretch/>
        </p:blipFill>
        <p:spPr>
          <a:xfrm>
            <a:off x="3131839" y="4293096"/>
            <a:ext cx="2508301" cy="163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3528" y="1196752"/>
            <a:ext cx="25980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长按本机五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向键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秒后，出现配对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关机菜单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空鼠置于配对框的上部边缘，连续点击“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OK”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6" name="矩形 5"/>
          <p:cNvSpPr/>
          <p:nvPr/>
        </p:nvSpPr>
        <p:spPr>
          <a:xfrm>
            <a:off x="3015114" y="1196752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在显示的扩展菜单中点击“工厂”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图标，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工厂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菜单将会显示，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13946" y="1196752"/>
            <a:ext cx="29065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遥控器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上下导航键用于翻页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、频道键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用于选择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导航键用于调整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键用于确定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返回键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退出工厂菜单</a:t>
            </a:r>
          </a:p>
        </p:txBody>
      </p:sp>
      <p:sp>
        <p:nvSpPr>
          <p:cNvPr id="10" name="矩形 9"/>
          <p:cNvSpPr/>
          <p:nvPr/>
        </p:nvSpPr>
        <p:spPr>
          <a:xfrm>
            <a:off x="252480" y="3820978"/>
            <a:ext cx="2999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点击遥控器导航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键进行翻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工厂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模式菜单第二页</a:t>
            </a:r>
          </a:p>
        </p:txBody>
      </p:sp>
      <p:sp>
        <p:nvSpPr>
          <p:cNvPr id="11" name="矩形 10"/>
          <p:cNvSpPr/>
          <p:nvPr/>
        </p:nvSpPr>
        <p:spPr>
          <a:xfrm>
            <a:off x="3059832" y="3820978"/>
            <a:ext cx="2646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Factory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MEDIA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项目为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China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遥控器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</a:p>
        </p:txBody>
      </p:sp>
      <p:sp>
        <p:nvSpPr>
          <p:cNvPr id="12" name="矩形 11"/>
          <p:cNvSpPr/>
          <p:nvPr/>
        </p:nvSpPr>
        <p:spPr>
          <a:xfrm>
            <a:off x="5926985" y="3861048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电视机屏幕显示绿色和型号信息，出荷成功，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断开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交流电退出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251520" y="1196752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251520" y="1700808"/>
            <a:ext cx="85680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52480" y="3429000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52480" y="3789040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51520" y="836712"/>
            <a:ext cx="0" cy="5112000"/>
          </a:xfrm>
          <a:prstGeom prst="line">
            <a:avLst/>
          </a:prstGeom>
          <a:ln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820472" y="836712"/>
            <a:ext cx="0" cy="5112000"/>
          </a:xfrm>
          <a:prstGeom prst="line">
            <a:avLst/>
          </a:prstGeom>
          <a:ln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51520" y="5949280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251520" y="4221088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图片 4" descr="b.png"/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827584" y="414000"/>
            <a:ext cx="133311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安装调试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2987824" y="1197040"/>
            <a:ext cx="0" cy="223200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796136" y="1197040"/>
            <a:ext cx="0" cy="223200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987824" y="3789296"/>
            <a:ext cx="0" cy="216000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796136" y="3789296"/>
            <a:ext cx="0" cy="216000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633668" y="908720"/>
            <a:ext cx="1544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  厂  菜  单  的  进  入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251520" y="836712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3797379" y="3501007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  荷  设  定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00949" y="1844824"/>
            <a:ext cx="358684" cy="288032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1259633" y="1906840"/>
            <a:ext cx="234510" cy="459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31640" y="1783730"/>
            <a:ext cx="9396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连续点击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51520" y="847164"/>
            <a:ext cx="8568000" cy="349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228690"/>
            <a:ext cx="25980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进入工厂菜单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 Log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，由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OFF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改成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</a:p>
        </p:txBody>
      </p:sp>
      <p:sp>
        <p:nvSpPr>
          <p:cNvPr id="6" name="矩形 5"/>
          <p:cNvSpPr/>
          <p:nvPr/>
        </p:nvSpPr>
        <p:spPr>
          <a:xfrm>
            <a:off x="3152768" y="1228690"/>
            <a:ext cx="15632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插好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盘，静等故障出现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13946" y="1196752"/>
            <a:ext cx="29065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故障出现时，尽快选择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 Log File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键，出现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Running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抓取运行中</a:t>
            </a:r>
          </a:p>
        </p:txBody>
      </p:sp>
      <p:sp>
        <p:nvSpPr>
          <p:cNvPr id="10" name="矩形 9"/>
          <p:cNvSpPr/>
          <p:nvPr/>
        </p:nvSpPr>
        <p:spPr>
          <a:xfrm>
            <a:off x="252480" y="3645024"/>
            <a:ext cx="29998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抓取完成后，显示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87824" y="3645024"/>
            <a:ext cx="28541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再次选择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 Log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，由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状态恢复到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OFF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3118" y="3645024"/>
            <a:ext cx="2443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盘的根目录下会生成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HiSi_log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发给技术课即可。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251520" y="1196752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251520" y="1700808"/>
            <a:ext cx="85680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52480" y="3645024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51520" y="836712"/>
            <a:ext cx="0" cy="5112000"/>
          </a:xfrm>
          <a:prstGeom prst="line">
            <a:avLst/>
          </a:prstGeom>
          <a:ln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820472" y="836712"/>
            <a:ext cx="0" cy="5112000"/>
          </a:xfrm>
          <a:prstGeom prst="line">
            <a:avLst/>
          </a:prstGeom>
          <a:ln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51520" y="5949280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251520" y="4005064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图片 4" descr="b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827584" y="414000"/>
            <a:ext cx="133311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安装调试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2987824" y="1197040"/>
            <a:ext cx="0" cy="270000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796136" y="1197040"/>
            <a:ext cx="0" cy="266400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987824" y="3789296"/>
            <a:ext cx="0" cy="216000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796136" y="3789296"/>
            <a:ext cx="0" cy="216000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633668" y="908720"/>
            <a:ext cx="12586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 </a:t>
            </a:r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 抓 取 方 法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251520" y="836712"/>
            <a:ext cx="8568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IMG_20160601_134008.jpg"/>
          <p:cNvPicPr>
            <a:picLocks noChangeAspect="1"/>
          </p:cNvPicPr>
          <p:nvPr/>
        </p:nvPicPr>
        <p:blipFill rotWithShape="1">
          <a:blip r:embed="rId3" cstate="print"/>
          <a:srcRect l="4282" t="5108" r="35699" b="44973"/>
          <a:stretch/>
        </p:blipFill>
        <p:spPr>
          <a:xfrm>
            <a:off x="323528" y="1763044"/>
            <a:ext cx="2627987" cy="1823038"/>
          </a:xfrm>
          <a:prstGeom prst="rect">
            <a:avLst/>
          </a:prstGeom>
        </p:spPr>
      </p:pic>
      <p:pic>
        <p:nvPicPr>
          <p:cNvPr id="34" name="图片 33" descr="IMG_20160601_134029.jpg"/>
          <p:cNvPicPr>
            <a:picLocks noChangeAspect="1"/>
          </p:cNvPicPr>
          <p:nvPr/>
        </p:nvPicPr>
        <p:blipFill rotWithShape="1">
          <a:blip r:embed="rId4" cstate="print"/>
          <a:srcRect l="4507" t="2403" r="37350" b="47514"/>
          <a:stretch/>
        </p:blipFill>
        <p:spPr>
          <a:xfrm>
            <a:off x="3096141" y="1763044"/>
            <a:ext cx="2627987" cy="1823202"/>
          </a:xfrm>
          <a:prstGeom prst="rect">
            <a:avLst/>
          </a:prstGeom>
        </p:spPr>
      </p:pic>
      <p:pic>
        <p:nvPicPr>
          <p:cNvPr id="35" name="图片 34" descr="IMG_20160601_142231.jpg"/>
          <p:cNvPicPr>
            <a:picLocks noChangeAspect="1"/>
          </p:cNvPicPr>
          <p:nvPr/>
        </p:nvPicPr>
        <p:blipFill rotWithShape="1">
          <a:blip r:embed="rId5" cstate="print"/>
          <a:srcRect l="5634" t="1803" r="17518" b="45356"/>
          <a:stretch/>
        </p:blipFill>
        <p:spPr>
          <a:xfrm>
            <a:off x="309411" y="4077072"/>
            <a:ext cx="2627988" cy="1817913"/>
          </a:xfrm>
          <a:prstGeom prst="rect">
            <a:avLst/>
          </a:prstGeom>
        </p:spPr>
      </p:pic>
      <p:pic>
        <p:nvPicPr>
          <p:cNvPr id="36" name="图片 35" descr="IMG_20160601_142607.jpg"/>
          <p:cNvPicPr>
            <a:picLocks noChangeAspect="1"/>
          </p:cNvPicPr>
          <p:nvPr/>
        </p:nvPicPr>
        <p:blipFill rotWithShape="1">
          <a:blip r:embed="rId6" cstate="print"/>
          <a:srcRect l="4282" t="2103" r="21800" b="46209"/>
          <a:stretch/>
        </p:blipFill>
        <p:spPr>
          <a:xfrm>
            <a:off x="5946382" y="1768169"/>
            <a:ext cx="2706006" cy="1823038"/>
          </a:xfrm>
          <a:prstGeom prst="rect">
            <a:avLst/>
          </a:prstGeom>
        </p:spPr>
      </p:pic>
      <p:pic>
        <p:nvPicPr>
          <p:cNvPr id="37" name="图片 36" descr="IMG_20160601_134008.jpg"/>
          <p:cNvPicPr>
            <a:picLocks noChangeAspect="1"/>
          </p:cNvPicPr>
          <p:nvPr/>
        </p:nvPicPr>
        <p:blipFill rotWithShape="1">
          <a:blip r:embed="rId3" cstate="print"/>
          <a:srcRect l="4282" t="5108" r="35699" b="46907"/>
          <a:stretch/>
        </p:blipFill>
        <p:spPr>
          <a:xfrm>
            <a:off x="3096141" y="4077072"/>
            <a:ext cx="2627987" cy="1817913"/>
          </a:xfrm>
          <a:prstGeom prst="rect">
            <a:avLst/>
          </a:prstGeom>
        </p:spPr>
      </p:pic>
      <p:pic>
        <p:nvPicPr>
          <p:cNvPr id="38" name="Picture 1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2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rcRect l="21668" t="11970" r="37882" b="61536"/>
          <a:stretch/>
        </p:blipFill>
        <p:spPr bwMode="auto">
          <a:xfrm>
            <a:off x="6012160" y="4365104"/>
            <a:ext cx="2474477" cy="126197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2" name="矩形 1"/>
          <p:cNvSpPr/>
          <p:nvPr/>
        </p:nvSpPr>
        <p:spPr>
          <a:xfrm>
            <a:off x="5964220" y="4077072"/>
            <a:ext cx="2712236" cy="18179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718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4" descr="b.png"/>
          <p:cNvPicPr>
            <a:picLocks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r="19163"/>
          <a:stretch/>
        </p:blipFill>
        <p:spPr bwMode="auto">
          <a:xfrm>
            <a:off x="1690468" y="44624"/>
            <a:ext cx="594000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6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9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85"/>
          <a:stretch/>
        </p:blipFill>
        <p:spPr bwMode="auto">
          <a:xfrm>
            <a:off x="179512" y="836712"/>
            <a:ext cx="8730012" cy="501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49624" y="3758843"/>
            <a:ext cx="720080" cy="24622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电源板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7944" y="4797152"/>
            <a:ext cx="864096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屏驱动板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T-CON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2280" y="3902859"/>
            <a:ext cx="504056" cy="24622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主板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0482" y="5851500"/>
            <a:ext cx="648072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</a:p>
          <a:p>
            <a:pPr algn="ctr"/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适配器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83768" y="5445224"/>
            <a:ext cx="576064" cy="216024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喇叭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168" y="5445224"/>
            <a:ext cx="643522" cy="216024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 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喇叭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0352" y="5805264"/>
            <a:ext cx="720080" cy="55399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蓝牙模块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(RC/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外接蓝牙设备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4530025"/>
            <a:ext cx="338554" cy="56237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五向键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4724" y="3861048"/>
            <a:ext cx="5052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[LED]</a:t>
            </a:r>
          </a:p>
        </p:txBody>
      </p:sp>
      <p:sp>
        <p:nvSpPr>
          <p:cNvPr id="12" name="矩形 11"/>
          <p:cNvSpPr/>
          <p:nvPr/>
        </p:nvSpPr>
        <p:spPr>
          <a:xfrm>
            <a:off x="4714804" y="3861048"/>
            <a:ext cx="5052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[LED]</a:t>
            </a:r>
          </a:p>
        </p:txBody>
      </p:sp>
      <p:sp>
        <p:nvSpPr>
          <p:cNvPr id="13" name="矩形 12"/>
          <p:cNvSpPr/>
          <p:nvPr/>
        </p:nvSpPr>
        <p:spPr>
          <a:xfrm>
            <a:off x="3994724" y="4262899"/>
            <a:ext cx="5052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[LED]</a:t>
            </a:r>
          </a:p>
        </p:txBody>
      </p:sp>
      <p:sp>
        <p:nvSpPr>
          <p:cNvPr id="14" name="矩形 13"/>
          <p:cNvSpPr/>
          <p:nvPr/>
        </p:nvSpPr>
        <p:spPr>
          <a:xfrm>
            <a:off x="4714804" y="4262899"/>
            <a:ext cx="5052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[LED]</a:t>
            </a:r>
          </a:p>
        </p:txBody>
      </p:sp>
      <p:sp>
        <p:nvSpPr>
          <p:cNvPr id="15" name="矩形 14"/>
          <p:cNvSpPr/>
          <p:nvPr/>
        </p:nvSpPr>
        <p:spPr>
          <a:xfrm>
            <a:off x="5213925" y="4406915"/>
            <a:ext cx="5950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[LVDS]</a:t>
            </a:r>
          </a:p>
        </p:txBody>
      </p:sp>
      <p:sp>
        <p:nvSpPr>
          <p:cNvPr id="16" name="矩形 15"/>
          <p:cNvSpPr/>
          <p:nvPr/>
        </p:nvSpPr>
        <p:spPr>
          <a:xfrm>
            <a:off x="6503911" y="3861048"/>
            <a:ext cx="4475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[PD]</a:t>
            </a:r>
          </a:p>
        </p:txBody>
      </p:sp>
      <p:sp>
        <p:nvSpPr>
          <p:cNvPr id="17" name="矩形 16"/>
          <p:cNvSpPr/>
          <p:nvPr/>
        </p:nvSpPr>
        <p:spPr>
          <a:xfrm>
            <a:off x="3922716" y="5157192"/>
            <a:ext cx="5052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[FFC]</a:t>
            </a:r>
          </a:p>
        </p:txBody>
      </p:sp>
      <p:sp>
        <p:nvSpPr>
          <p:cNvPr id="18" name="矩形 17"/>
          <p:cNvSpPr/>
          <p:nvPr/>
        </p:nvSpPr>
        <p:spPr>
          <a:xfrm>
            <a:off x="4498780" y="5157192"/>
            <a:ext cx="5052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[FFC]</a:t>
            </a:r>
          </a:p>
        </p:txBody>
      </p:sp>
      <p:sp>
        <p:nvSpPr>
          <p:cNvPr id="19" name="矩形 18"/>
          <p:cNvSpPr/>
          <p:nvPr/>
        </p:nvSpPr>
        <p:spPr>
          <a:xfrm>
            <a:off x="2930792" y="3789040"/>
            <a:ext cx="7633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[CN7701]</a:t>
            </a:r>
          </a:p>
        </p:txBody>
      </p:sp>
      <p:sp>
        <p:nvSpPr>
          <p:cNvPr id="20" name="矩形 19"/>
          <p:cNvSpPr/>
          <p:nvPr/>
        </p:nvSpPr>
        <p:spPr>
          <a:xfrm>
            <a:off x="2954962" y="4622939"/>
            <a:ext cx="7633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[CN7700]</a:t>
            </a:r>
          </a:p>
        </p:txBody>
      </p:sp>
      <p:sp>
        <p:nvSpPr>
          <p:cNvPr id="21" name="矩形 20"/>
          <p:cNvSpPr/>
          <p:nvPr/>
        </p:nvSpPr>
        <p:spPr>
          <a:xfrm>
            <a:off x="2912610" y="4437112"/>
            <a:ext cx="4475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[PD]</a:t>
            </a:r>
          </a:p>
        </p:txBody>
      </p:sp>
      <p:sp>
        <p:nvSpPr>
          <p:cNvPr id="22" name="矩形 21"/>
          <p:cNvSpPr/>
          <p:nvPr/>
        </p:nvSpPr>
        <p:spPr>
          <a:xfrm>
            <a:off x="2843808" y="3933056"/>
            <a:ext cx="5052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[LED]</a:t>
            </a:r>
          </a:p>
        </p:txBody>
      </p:sp>
      <p:sp>
        <p:nvSpPr>
          <p:cNvPr id="23" name="矩形 22"/>
          <p:cNvSpPr/>
          <p:nvPr/>
        </p:nvSpPr>
        <p:spPr>
          <a:xfrm>
            <a:off x="2843808" y="4149080"/>
            <a:ext cx="5052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[LED]</a:t>
            </a:r>
          </a:p>
        </p:txBody>
      </p:sp>
      <p:sp>
        <p:nvSpPr>
          <p:cNvPr id="24" name="矩形 23"/>
          <p:cNvSpPr/>
          <p:nvPr/>
        </p:nvSpPr>
        <p:spPr>
          <a:xfrm>
            <a:off x="279573" y="4118883"/>
            <a:ext cx="7056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AC IN ]</a:t>
            </a:r>
          </a:p>
        </p:txBody>
      </p:sp>
      <p:sp>
        <p:nvSpPr>
          <p:cNvPr id="25" name="矩形 24"/>
          <p:cNvSpPr/>
          <p:nvPr/>
        </p:nvSpPr>
        <p:spPr>
          <a:xfrm>
            <a:off x="6503393" y="4262899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[LW]</a:t>
            </a:r>
          </a:p>
        </p:txBody>
      </p:sp>
      <p:pic>
        <p:nvPicPr>
          <p:cNvPr id="2928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33" y="3669784"/>
            <a:ext cx="252000" cy="141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92167"/>
              </p:ext>
            </p:extLst>
          </p:nvPr>
        </p:nvGraphicFramePr>
        <p:xfrm>
          <a:off x="4278911" y="1890142"/>
          <a:ext cx="3479800" cy="1466850"/>
        </p:xfrm>
        <a:graphic>
          <a:graphicData uri="http://schemas.openxmlformats.org/drawingml/2006/table">
            <a:tbl>
              <a:tblPr/>
              <a:tblGrid>
                <a:gridCol w="1360833"/>
                <a:gridCol w="951632"/>
                <a:gridCol w="1167335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零件编码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部品名称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适用机型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DUNTKG625FMA2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MAIN 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LCD-58SU760A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DUNTKG625FMA3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MAIN 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LCD-65SU760A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DUNTKG625FMA4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MAIN 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LCD-58TX83A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DUNTKG625FMA7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MAIN 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LCD-65TX83A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DUNTKG625FMA6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MAIN 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LCD-58MY83A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DUNTKG625FMA9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MAIN UNIT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LCD-65MY83A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27681"/>
              </p:ext>
            </p:extLst>
          </p:nvPr>
        </p:nvGraphicFramePr>
        <p:xfrm>
          <a:off x="323528" y="994972"/>
          <a:ext cx="3733799" cy="2362020"/>
        </p:xfrm>
        <a:graphic>
          <a:graphicData uri="http://schemas.openxmlformats.org/drawingml/2006/table">
            <a:tbl>
              <a:tblPr/>
              <a:tblGrid>
                <a:gridCol w="1359762"/>
                <a:gridCol w="1207621"/>
                <a:gridCol w="1166416"/>
              </a:tblGrid>
              <a:tr h="2815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零件编码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部品名称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适用机型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8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RUNTKB442WJQZ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</a:t>
                      </a:r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UNIT</a:t>
                      </a:r>
                    </a:p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电源板）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LCD-58SU760A</a:t>
                      </a:r>
                      <a:b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LCD-58TX83A</a:t>
                      </a:r>
                      <a:b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LCD-58MY83A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6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RUNTKB443WJQZ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POWER </a:t>
                      </a:r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UNIT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电源板）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LCD-65SU760A</a:t>
                      </a:r>
                      <a:b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LCD-65TX83A</a:t>
                      </a:r>
                      <a:b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LCD-65MY83A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6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RLCUCA158WJZZ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58"LCD </a:t>
                      </a:r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MODULE</a:t>
                      </a:r>
                    </a:p>
                    <a:p>
                      <a:pPr algn="l" fontAlgn="ctr"/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（液晶模组）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LCD-58SU760A</a:t>
                      </a:r>
                      <a:b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LCD-58TX83A</a:t>
                      </a:r>
                      <a:b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LCD-58MY83A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RLCUCA159WJZZ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65"LCD </a:t>
                      </a:r>
                      <a:r>
                        <a:rPr 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MODULE</a:t>
                      </a:r>
                      <a:r>
                        <a:rPr lang="zh-CN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（液晶模组）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LCD-65SU760A</a:t>
                      </a:r>
                      <a:b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LCD-65TX83A</a:t>
                      </a:r>
                      <a:b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LCD-65MY83A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2864" name="表格 2928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55273"/>
              </p:ext>
            </p:extLst>
          </p:nvPr>
        </p:nvGraphicFramePr>
        <p:xfrm>
          <a:off x="4271663" y="1000150"/>
          <a:ext cx="4464496" cy="628650"/>
        </p:xfrm>
        <a:graphic>
          <a:graphicData uri="http://schemas.openxmlformats.org/drawingml/2006/table">
            <a:tbl>
              <a:tblPr/>
              <a:tblGrid>
                <a:gridCol w="1368152"/>
                <a:gridCol w="648072"/>
                <a:gridCol w="1440160"/>
                <a:gridCol w="1008112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零件编码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部品名称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零件编码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部品名称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RUNTKB463WJQZ2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WIFI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RRMCGB184WJSA2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R/C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RUNTKB448WJQZ2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BT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DUNTKG329FMB6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/>
                        </a:rPr>
                        <a:t>5KEY/LED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796136" y="3420969"/>
            <a:ext cx="1080120" cy="24622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主板排插一览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02445" y="1916832"/>
            <a:ext cx="1018027" cy="132343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endParaRPr lang="en-US" altLang="zh-CN" sz="1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零件编码摘自产品技术手册，仅供参考，配件订购时请以实际或技术通讯为准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2865" name="矩形 292864"/>
          <p:cNvSpPr/>
          <p:nvPr/>
        </p:nvSpPr>
        <p:spPr>
          <a:xfrm>
            <a:off x="7802445" y="1890000"/>
            <a:ext cx="946019" cy="145410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4" descr="b.pn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27584" y="414000"/>
            <a:ext cx="150196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原理与维修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TextBox 68"/>
          <p:cNvSpPr txBox="1">
            <a:spLocks noChangeArrowheads="1"/>
          </p:cNvSpPr>
          <p:nvPr/>
        </p:nvSpPr>
        <p:spPr bwMode="auto">
          <a:xfrm>
            <a:off x="3601219" y="5837262"/>
            <a:ext cx="457200" cy="40005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天线</a:t>
            </a:r>
          </a:p>
        </p:txBody>
      </p:sp>
      <p:sp>
        <p:nvSpPr>
          <p:cNvPr id="42" name="TextBox 68"/>
          <p:cNvSpPr txBox="1">
            <a:spLocks noChangeArrowheads="1"/>
          </p:cNvSpPr>
          <p:nvPr/>
        </p:nvSpPr>
        <p:spPr bwMode="auto">
          <a:xfrm>
            <a:off x="4978896" y="5837262"/>
            <a:ext cx="457200" cy="40005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天线</a:t>
            </a:r>
          </a:p>
        </p:txBody>
      </p:sp>
      <p:sp>
        <p:nvSpPr>
          <p:cNvPr id="43" name="矩形 93"/>
          <p:cNvSpPr>
            <a:spLocks noChangeArrowheads="1"/>
          </p:cNvSpPr>
          <p:nvPr/>
        </p:nvSpPr>
        <p:spPr bwMode="auto">
          <a:xfrm>
            <a:off x="1845126" y="5261198"/>
            <a:ext cx="4844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支架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44" name="矩形 93"/>
          <p:cNvSpPr>
            <a:spLocks noChangeArrowheads="1"/>
          </p:cNvSpPr>
          <p:nvPr/>
        </p:nvSpPr>
        <p:spPr bwMode="auto">
          <a:xfrm>
            <a:off x="6813678" y="5229200"/>
            <a:ext cx="4844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支架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45" name="右箭头 44"/>
          <p:cNvSpPr/>
          <p:nvPr/>
        </p:nvSpPr>
        <p:spPr bwMode="auto">
          <a:xfrm rot="16200000">
            <a:off x="8028384" y="5733257"/>
            <a:ext cx="144463" cy="144463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6" name="右箭头 45"/>
          <p:cNvSpPr/>
          <p:nvPr/>
        </p:nvSpPr>
        <p:spPr bwMode="auto">
          <a:xfrm rot="16200000">
            <a:off x="4427984" y="5733257"/>
            <a:ext cx="144463" cy="144463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92868" name="Picture 4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77" y="166301"/>
            <a:ext cx="2295550" cy="66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4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8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81782"/>
            <a:ext cx="5689158" cy="40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49" y="1626840"/>
            <a:ext cx="211931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b.png"/>
          <p:cNvPicPr>
            <a:picLocks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r="19163"/>
          <a:stretch/>
        </p:blipFill>
        <p:spPr bwMode="auto">
          <a:xfrm>
            <a:off x="899592" y="54913"/>
            <a:ext cx="1332148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 descr="b.png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3292" y="54914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4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405" y="413326"/>
            <a:ext cx="1187385" cy="107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7584" y="414000"/>
            <a:ext cx="150196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原理与维修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003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3" y="2780928"/>
            <a:ext cx="2239444" cy="51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6" name="Picture 4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49" y="1000973"/>
            <a:ext cx="1046528" cy="52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7" name="Picture 5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49" y="5702771"/>
            <a:ext cx="2160000" cy="38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860032" y="4149080"/>
            <a:ext cx="1152654" cy="3600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5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8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8755" y="-849143"/>
            <a:ext cx="5833784" cy="8556286"/>
          </a:xfrm>
          <a:prstGeom prst="rect">
            <a:avLst/>
          </a:prstGeom>
        </p:spPr>
      </p:pic>
      <p:pic>
        <p:nvPicPr>
          <p:cNvPr id="5" name="图片 4" descr="b.png"/>
          <p:cNvPicPr>
            <a:picLocks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r="19163"/>
          <a:stretch/>
        </p:blipFill>
        <p:spPr bwMode="auto">
          <a:xfrm>
            <a:off x="899592" y="54913"/>
            <a:ext cx="1332148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 descr="b.png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3292" y="54914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7584" y="414000"/>
            <a:ext cx="150196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原理与维修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0035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51" y="3098843"/>
            <a:ext cx="2239444" cy="51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0" descr="logo2sharp.jpg"/>
          <p:cNvPicPr>
            <a:picLocks noChangeAspect="1"/>
          </p:cNvPicPr>
          <p:nvPr/>
        </p:nvPicPr>
        <p:blipFill>
          <a:blip r:embed="rId7" cstate="print">
            <a:lum bright="-10000" contrast="40000"/>
          </a:blip>
          <a:srcRect/>
          <a:stretch>
            <a:fillRect/>
          </a:stretch>
        </p:blipFill>
        <p:spPr bwMode="auto">
          <a:xfrm>
            <a:off x="107950" y="5984875"/>
            <a:ext cx="161925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120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b.png"/>
          <p:cNvPicPr>
            <a:picLocks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t="43300" r="19163"/>
          <a:stretch/>
        </p:blipFill>
        <p:spPr bwMode="auto">
          <a:xfrm>
            <a:off x="971600" y="317226"/>
            <a:ext cx="1332148" cy="4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2" name="组合 28"/>
          <p:cNvGrpSpPr>
            <a:grpSpLocks/>
          </p:cNvGrpSpPr>
          <p:nvPr/>
        </p:nvGrpSpPr>
        <p:grpSpPr bwMode="auto">
          <a:xfrm>
            <a:off x="2438400" y="706784"/>
            <a:ext cx="6537325" cy="5170488"/>
            <a:chOff x="2438400" y="1143000"/>
            <a:chExt cx="6537325" cy="5170488"/>
          </a:xfrm>
        </p:grpSpPr>
        <p:grpSp>
          <p:nvGrpSpPr>
            <p:cNvPr id="12295" name="组合 44"/>
            <p:cNvGrpSpPr>
              <a:grpSpLocks/>
            </p:cNvGrpSpPr>
            <p:nvPr/>
          </p:nvGrpSpPr>
          <p:grpSpPr bwMode="auto">
            <a:xfrm>
              <a:off x="2438400" y="1143000"/>
              <a:ext cx="6537325" cy="5170488"/>
              <a:chOff x="533400" y="1143000"/>
              <a:chExt cx="6536993" cy="5170008"/>
            </a:xfrm>
          </p:grpSpPr>
          <p:pic>
            <p:nvPicPr>
              <p:cNvPr id="1229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143000"/>
                <a:ext cx="6536993" cy="5170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98" name="矩形 239"/>
              <p:cNvSpPr>
                <a:spLocks noChangeArrowheads="1"/>
              </p:cNvSpPr>
              <p:nvPr/>
            </p:nvSpPr>
            <p:spPr bwMode="auto">
              <a:xfrm>
                <a:off x="1444608" y="1905000"/>
                <a:ext cx="447536" cy="246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0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[PD]</a:t>
                </a:r>
              </a:p>
            </p:txBody>
          </p:sp>
          <p:sp>
            <p:nvSpPr>
              <p:cNvPr id="242" name="矩形 241"/>
              <p:cNvSpPr/>
              <p:nvPr/>
            </p:nvSpPr>
            <p:spPr bwMode="auto">
              <a:xfrm>
                <a:off x="533400" y="4876453"/>
                <a:ext cx="1142942" cy="30477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P1701 (SP)         to L\R</a:t>
                </a:r>
                <a:r>
                  <a:rPr lang="zh-CN" alt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扬声器</a:t>
                </a:r>
              </a:p>
            </p:txBody>
          </p:sp>
          <p:sp>
            <p:nvSpPr>
              <p:cNvPr id="243" name="矩形 242"/>
              <p:cNvSpPr/>
              <p:nvPr/>
            </p:nvSpPr>
            <p:spPr bwMode="auto">
              <a:xfrm>
                <a:off x="533400" y="3276402"/>
                <a:ext cx="1219138" cy="380965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9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SC3802(LW)      </a:t>
                </a:r>
                <a:r>
                  <a:rPr lang="en-US" altLang="zh-CN" sz="900" dirty="0" err="1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VbyONE</a:t>
                </a:r>
                <a:r>
                  <a:rPr lang="en-US" altLang="zh-CN" sz="9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to </a:t>
                </a:r>
                <a:r>
                  <a:rPr lang="en-US" altLang="zh-CN" sz="9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T-CON</a:t>
                </a:r>
                <a:endParaRPr lang="zh-CN" altLang="en-US" sz="9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矩形 282"/>
              <p:cNvSpPr/>
              <p:nvPr/>
            </p:nvSpPr>
            <p:spPr bwMode="auto">
              <a:xfrm>
                <a:off x="3026913" y="2971630"/>
                <a:ext cx="719101" cy="21588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V600</a:t>
                </a:r>
                <a:endParaRPr lang="zh-CN" alt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矩形 285"/>
              <p:cNvSpPr/>
              <p:nvPr/>
            </p:nvSpPr>
            <p:spPr bwMode="auto">
              <a:xfrm>
                <a:off x="533400" y="5333611"/>
                <a:ext cx="1176278" cy="45715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P3301(RA)           to             KEY\LED UNIT</a:t>
                </a:r>
                <a:endParaRPr lang="zh-CN" alt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矩形 286"/>
              <p:cNvSpPr/>
              <p:nvPr/>
            </p:nvSpPr>
            <p:spPr bwMode="auto">
              <a:xfrm>
                <a:off x="533400" y="2666859"/>
                <a:ext cx="1066746" cy="320645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P9503(WF)         to WIFI UNIT</a:t>
                </a:r>
                <a:endParaRPr lang="zh-CN" alt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矩形 288"/>
              <p:cNvSpPr/>
              <p:nvPr/>
            </p:nvSpPr>
            <p:spPr bwMode="auto">
              <a:xfrm>
                <a:off x="533400" y="4495489"/>
                <a:ext cx="1104844" cy="320645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P9502(BT)          to BT</a:t>
                </a:r>
                <a:r>
                  <a:rPr lang="zh-CN" alt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UNIT</a:t>
                </a:r>
                <a:endParaRPr lang="zh-CN" alt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矩形 289"/>
              <p:cNvSpPr/>
              <p:nvPr/>
            </p:nvSpPr>
            <p:spPr bwMode="auto">
              <a:xfrm>
                <a:off x="4800383" y="5714576"/>
                <a:ext cx="720688" cy="21588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TUNER</a:t>
                </a:r>
                <a:endParaRPr lang="zh-CN" alt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矩形 290"/>
              <p:cNvSpPr/>
              <p:nvPr/>
            </p:nvSpPr>
            <p:spPr bwMode="auto">
              <a:xfrm>
                <a:off x="2666892" y="3809752"/>
                <a:ext cx="1101669" cy="22857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DDR(2G)*2</a:t>
                </a:r>
                <a:endParaRPr lang="zh-CN" alt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07" name="矩形 293"/>
              <p:cNvSpPr>
                <a:spLocks noChangeArrowheads="1"/>
              </p:cNvSpPr>
              <p:nvPr/>
            </p:nvSpPr>
            <p:spPr bwMode="auto">
              <a:xfrm>
                <a:off x="6096000" y="1524000"/>
                <a:ext cx="837874" cy="246203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USB1</a:t>
                </a:r>
                <a:r>
                  <a:rPr lang="zh-CN" altLang="en-US" sz="1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端子</a:t>
                </a:r>
                <a:endParaRPr lang="en-US" altLang="zh-CN" sz="1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矩形 294"/>
              <p:cNvSpPr/>
              <p:nvPr/>
            </p:nvSpPr>
            <p:spPr bwMode="auto">
              <a:xfrm>
                <a:off x="6095718" y="4343103"/>
                <a:ext cx="925466" cy="24604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HDMI2 </a:t>
                </a:r>
                <a:r>
                  <a:rPr lang="zh-CN" altLang="en-US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端子</a:t>
                </a:r>
              </a:p>
            </p:txBody>
          </p:sp>
          <p:sp>
            <p:nvSpPr>
              <p:cNvPr id="296" name="矩形 295"/>
              <p:cNvSpPr/>
              <p:nvPr/>
            </p:nvSpPr>
            <p:spPr bwMode="auto">
              <a:xfrm>
                <a:off x="6095718" y="5028839"/>
                <a:ext cx="925466" cy="24604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HDMI3 </a:t>
                </a:r>
                <a:r>
                  <a:rPr lang="zh-CN" altLang="en-US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端子</a:t>
                </a:r>
              </a:p>
            </p:txBody>
          </p:sp>
          <p:sp>
            <p:nvSpPr>
              <p:cNvPr id="299" name="矩形 298"/>
              <p:cNvSpPr/>
              <p:nvPr/>
            </p:nvSpPr>
            <p:spPr bwMode="auto">
              <a:xfrm>
                <a:off x="6095718" y="1523965"/>
                <a:ext cx="865144" cy="244452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矩形 301"/>
              <p:cNvSpPr/>
              <p:nvPr/>
            </p:nvSpPr>
            <p:spPr bwMode="auto">
              <a:xfrm>
                <a:off x="6095718" y="3733559"/>
                <a:ext cx="925466" cy="24604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HDMI1 </a:t>
                </a:r>
                <a:r>
                  <a:rPr lang="zh-CN" altLang="en-US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端子</a:t>
                </a:r>
              </a:p>
            </p:txBody>
          </p:sp>
          <p:sp>
            <p:nvSpPr>
              <p:cNvPr id="303" name="矩形 302"/>
              <p:cNvSpPr/>
              <p:nvPr/>
            </p:nvSpPr>
            <p:spPr bwMode="auto">
              <a:xfrm>
                <a:off x="2133519" y="4800260"/>
                <a:ext cx="720688" cy="21588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功放电路</a:t>
                </a:r>
              </a:p>
            </p:txBody>
          </p:sp>
          <p:sp>
            <p:nvSpPr>
              <p:cNvPr id="304" name="矩形 303"/>
              <p:cNvSpPr/>
              <p:nvPr/>
            </p:nvSpPr>
            <p:spPr bwMode="auto">
              <a:xfrm>
                <a:off x="2666892" y="1523965"/>
                <a:ext cx="1157229" cy="35874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DC\DC</a:t>
                </a:r>
                <a:r>
                  <a:rPr lang="zh-CN" altLang="en-US" sz="1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转换电路</a:t>
                </a:r>
              </a:p>
            </p:txBody>
          </p:sp>
          <p:sp>
            <p:nvSpPr>
              <p:cNvPr id="305" name="矩形 304"/>
              <p:cNvSpPr/>
              <p:nvPr/>
            </p:nvSpPr>
            <p:spPr bwMode="auto">
              <a:xfrm>
                <a:off x="4114618" y="5028839"/>
                <a:ext cx="761961" cy="24604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LAN </a:t>
                </a:r>
                <a:r>
                  <a:rPr lang="zh-CN" altLang="en-US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端子</a:t>
                </a:r>
              </a:p>
            </p:txBody>
          </p:sp>
          <p:sp>
            <p:nvSpPr>
              <p:cNvPr id="12315" name="矩形 306"/>
              <p:cNvSpPr>
                <a:spLocks noChangeArrowheads="1"/>
              </p:cNvSpPr>
              <p:nvPr/>
            </p:nvSpPr>
            <p:spPr bwMode="auto">
              <a:xfrm>
                <a:off x="2438400" y="5105400"/>
                <a:ext cx="457200" cy="400110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服务专用</a:t>
                </a:r>
              </a:p>
            </p:txBody>
          </p:sp>
          <p:sp>
            <p:nvSpPr>
              <p:cNvPr id="12316" name="矩形 313"/>
              <p:cNvSpPr>
                <a:spLocks noChangeArrowheads="1"/>
              </p:cNvSpPr>
              <p:nvPr/>
            </p:nvSpPr>
            <p:spPr bwMode="auto">
              <a:xfrm>
                <a:off x="2819400" y="5943600"/>
                <a:ext cx="990600" cy="246221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Verdana" pitchFamily="34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复合视频输入</a:t>
                </a:r>
              </a:p>
            </p:txBody>
          </p:sp>
          <p:sp>
            <p:nvSpPr>
              <p:cNvPr id="309" name="矩形 308"/>
              <p:cNvSpPr/>
              <p:nvPr/>
            </p:nvSpPr>
            <p:spPr bwMode="auto">
              <a:xfrm>
                <a:off x="6095718" y="3047823"/>
                <a:ext cx="838157" cy="400013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USB2</a:t>
                </a:r>
                <a:r>
                  <a:rPr lang="zh-CN" altLang="en-US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端子 （</a:t>
                </a:r>
                <a:r>
                  <a:rPr lang="en-US" altLang="zh-CN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3.0</a:t>
                </a:r>
                <a:r>
                  <a:rPr lang="zh-CN" altLang="en-US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  <p:sp>
            <p:nvSpPr>
              <p:cNvPr id="313" name="矩形 312"/>
              <p:cNvSpPr/>
              <p:nvPr/>
            </p:nvSpPr>
            <p:spPr bwMode="auto">
              <a:xfrm>
                <a:off x="6095718" y="2209701"/>
                <a:ext cx="877843" cy="400013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SD/SDHC  </a:t>
                </a:r>
              </a:p>
              <a:p>
                <a:pPr>
                  <a:defRPr/>
                </a:pPr>
                <a:r>
                  <a:rPr lang="zh-CN" altLang="en-US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卡槽</a:t>
                </a:r>
              </a:p>
            </p:txBody>
          </p:sp>
          <p:sp>
            <p:nvSpPr>
              <p:cNvPr id="44" name="矩形 43"/>
              <p:cNvSpPr/>
              <p:nvPr/>
            </p:nvSpPr>
            <p:spPr bwMode="auto">
              <a:xfrm>
                <a:off x="2666892" y="4419296"/>
                <a:ext cx="955626" cy="24604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1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数字音频输出</a:t>
                </a:r>
              </a:p>
            </p:txBody>
          </p:sp>
        </p:grpSp>
        <p:sp>
          <p:nvSpPr>
            <p:cNvPr id="28" name="矩形 27"/>
            <p:cNvSpPr/>
            <p:nvPr/>
          </p:nvSpPr>
          <p:spPr bwMode="auto">
            <a:xfrm>
              <a:off x="5867400" y="3810000"/>
              <a:ext cx="990600" cy="2286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DDR(4G)*2</a:t>
              </a:r>
              <a:endPara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294" name="Picture 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7680"/>
            <a:ext cx="21542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4" descr="b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" r="19163"/>
          <a:stretch/>
        </p:blipFill>
        <p:spPr bwMode="auto">
          <a:xfrm>
            <a:off x="95250" y="0"/>
            <a:ext cx="1756605" cy="76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80864"/>
            <a:ext cx="21542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21336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827584" y="332656"/>
            <a:ext cx="150196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原理与维修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31" y="1900913"/>
            <a:ext cx="1182969" cy="54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85184"/>
            <a:ext cx="902512" cy="45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12976"/>
            <a:ext cx="86409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1580"/>
            <a:ext cx="86409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3883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4" descr="b.png"/>
          <p:cNvPicPr>
            <a:picLocks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t="34238" r="19163"/>
          <a:stretch/>
        </p:blipFill>
        <p:spPr bwMode="auto">
          <a:xfrm>
            <a:off x="1115616" y="276573"/>
            <a:ext cx="1964015" cy="51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7512" y="332229"/>
            <a:ext cx="6195727" cy="57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>
            <a:off x="6084168" y="4149080"/>
            <a:ext cx="288032" cy="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671876" y="4025969"/>
            <a:ext cx="470001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15619" y="4653136"/>
            <a:ext cx="604653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1.01V-</a:t>
            </a:r>
          </a:p>
          <a:p>
            <a:pPr algn="ctr"/>
            <a:r>
              <a:rPr lang="en-US" altLang="zh-CN" sz="1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1.17v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6444208" y="4600069"/>
            <a:ext cx="0" cy="269091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4211960" y="2852936"/>
            <a:ext cx="0" cy="216024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37686" y="2678723"/>
            <a:ext cx="548548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1.52V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644008" y="620688"/>
            <a:ext cx="0" cy="216024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83493" y="446475"/>
            <a:ext cx="548548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3.34V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5364088" y="773088"/>
            <a:ext cx="0" cy="216024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103572" y="590491"/>
            <a:ext cx="548548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1.14V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6516216" y="1141512"/>
            <a:ext cx="216024" cy="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156176" y="1022539"/>
            <a:ext cx="470001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5906876" y="1022539"/>
            <a:ext cx="177292" cy="195118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436096" y="1094547"/>
            <a:ext cx="548548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1.21V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504" y="3223531"/>
            <a:ext cx="2880320" cy="2753075"/>
            <a:chOff x="539552" y="145973"/>
            <a:chExt cx="2378703" cy="2753075"/>
          </a:xfrm>
        </p:grpSpPr>
        <p:pic>
          <p:nvPicPr>
            <p:cNvPr id="2990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45973"/>
              <a:ext cx="2378703" cy="275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直接箭头连接符 29"/>
            <p:cNvCxnSpPr/>
            <p:nvPr/>
          </p:nvCxnSpPr>
          <p:spPr>
            <a:xfrm flipV="1">
              <a:off x="1907704" y="929625"/>
              <a:ext cx="0" cy="216024"/>
            </a:xfrm>
            <a:prstGeom prst="straightConnector1">
              <a:avLst/>
            </a:prstGeom>
            <a:ln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597905" y="764704"/>
              <a:ext cx="7361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 smtClean="0">
                  <a:ln w="17780" cmpd="sng">
                    <a:noFill/>
                    <a:prstDash val="solid"/>
                    <a:miter lim="800000"/>
                  </a:ln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BU3.32V</a:t>
              </a:r>
              <a:endParaRPr lang="zh-CN" altLang="en-US" sz="1000" b="1" cap="none" spc="0" dirty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5000"/>
                    </a14:imgEffect>
                    <a14:imgEffect>
                      <a14:brightnessContrast bright="-13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2880320" cy="234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4" descr="b.pn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95250" y="8900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576" y="352283"/>
            <a:ext cx="250269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主板电源路径与电压实测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5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576" y="764704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17"/>
              </a:rPr>
              <a:t>LVDS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： </a:t>
            </a:r>
            <a:r>
              <a:rPr lang="en-US" altLang="zh-CN" dirty="0" smtClean="0">
                <a:solidFill>
                  <a:srgbClr val="000000"/>
                </a:solidFill>
                <a:latin typeface="T17"/>
              </a:rPr>
              <a:t>Low Voltage Differential Signaling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， 是一种低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压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差分信号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技术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接口， 通常 </a:t>
            </a:r>
            <a:r>
              <a:rPr lang="en-US" altLang="zh-CN" dirty="0" smtClean="0">
                <a:solidFill>
                  <a:srgbClr val="000000"/>
                </a:solidFill>
                <a:latin typeface="T17"/>
              </a:rPr>
              <a:t>FHD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及以下的屏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使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用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这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种接口。</a:t>
            </a:r>
            <a:br>
              <a:rPr lang="zh-CN" altLang="en-US" dirty="0" smtClean="0">
                <a:solidFill>
                  <a:srgbClr val="000000"/>
                </a:solidFill>
                <a:latin typeface="T18"/>
              </a:rPr>
            </a:br>
            <a:r>
              <a:rPr lang="en-US" altLang="zh-CN" dirty="0" smtClean="0">
                <a:solidFill>
                  <a:srgbClr val="000000"/>
                </a:solidFill>
                <a:latin typeface="T17"/>
              </a:rPr>
              <a:t>V-By-One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： 是一种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新近兴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起的高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速串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口通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讯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标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准</a:t>
            </a:r>
            <a:r>
              <a:rPr lang="en-US" altLang="zh-CN" dirty="0" smtClean="0">
                <a:solidFill>
                  <a:srgbClr val="000000"/>
                </a:solidFill>
                <a:latin typeface="T17"/>
              </a:rPr>
              <a:t>, 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目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前的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最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高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速度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可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达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到 </a:t>
            </a:r>
            <a:r>
              <a:rPr lang="en-US" altLang="zh-CN" dirty="0" smtClean="0">
                <a:solidFill>
                  <a:srgbClr val="000000"/>
                </a:solidFill>
                <a:latin typeface="T17"/>
              </a:rPr>
              <a:t>3.75Gbit/s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T17"/>
              </a:rPr>
              <a:t>4K 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屏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使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用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>这</a:t>
            </a:r>
            <a:r>
              <a:rPr lang="zh-CN" altLang="en-US" dirty="0" smtClean="0">
                <a:solidFill>
                  <a:srgbClr val="000000"/>
                </a:solidFill>
                <a:latin typeface="T18"/>
              </a:rPr>
              <a:t>种接口。</a:t>
            </a:r>
            <a:r>
              <a:rPr lang="zh-CN" altLang="en-US" dirty="0" smtClean="0">
                <a:solidFill>
                  <a:srgbClr val="000000"/>
                </a:solidFill>
                <a:latin typeface="T22"/>
              </a:rPr>
              <a:t/>
            </a:r>
            <a:br>
              <a:rPr lang="zh-CN" altLang="en-US" dirty="0" smtClean="0">
                <a:solidFill>
                  <a:srgbClr val="000000"/>
                </a:solidFill>
                <a:latin typeface="T22"/>
              </a:rPr>
            </a:b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352283"/>
            <a:ext cx="250269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主板输出的数字信号类型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76" y="2276872"/>
            <a:ext cx="250269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主板与</a:t>
            </a:r>
            <a:r>
              <a:rPr lang="en-US" altLang="zh-CN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T-CON</a:t>
            </a: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板的联系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75929" y="2708913"/>
          <a:ext cx="7296471" cy="3096354"/>
        </p:xfrm>
        <a:graphic>
          <a:graphicData uri="http://schemas.openxmlformats.org/drawingml/2006/table">
            <a:tbl>
              <a:tblPr/>
              <a:tblGrid>
                <a:gridCol w="1361416"/>
                <a:gridCol w="2073265"/>
                <a:gridCol w="2251228"/>
                <a:gridCol w="1610562"/>
              </a:tblGrid>
              <a:tr h="21680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电视</a:t>
                      </a:r>
                      <a:r>
                        <a:rPr lang="en-US" altLang="zh-CN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SOC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可以通过</a:t>
                      </a:r>
                      <a:r>
                        <a:rPr lang="en-US" altLang="zh-CN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I2C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命令与</a:t>
                      </a:r>
                      <a:r>
                        <a:rPr lang="en-US" altLang="zh-CN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T-CON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板建立联系，设置功能或选择模式。</a:t>
                      </a:r>
                    </a:p>
                  </a:txBody>
                  <a:tcPr marL="7422" marR="7422" marT="742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9197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I2C</a:t>
                      </a:r>
                      <a:r>
                        <a:rPr lang="zh-CN" altLang="en-US" sz="900" b="1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命令表（</a:t>
                      </a:r>
                      <a:r>
                        <a:rPr lang="en-US" sz="900" b="1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IN8907）</a:t>
                      </a:r>
                    </a:p>
                  </a:txBody>
                  <a:tcPr marL="7422" marR="7422" marT="742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919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功能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描述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默认设置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注释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输入格式选择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输入</a:t>
                      </a:r>
                      <a:r>
                        <a:rPr lang="en-US" altLang="zh-CN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2D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格式选择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QFHD 2D @ 50/60Hz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输入模式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(3)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消隐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消隐启用</a:t>
                      </a:r>
                      <a:r>
                        <a:rPr lang="en-US" altLang="zh-CN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/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禁用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禁用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(6)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MEMC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级别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MEMC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调整目标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标准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(7)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MEMC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演示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MEMC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演示 </a:t>
                      </a:r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ON/OFF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OFF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(8)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SR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级别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超解像调整目标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低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(9)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OSD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保护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OSD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保护设置</a:t>
                      </a:r>
                      <a:r>
                        <a:rPr lang="en-US" altLang="zh-CN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&amp; </a:t>
                      </a:r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ON/OFF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OFF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(10)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SR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演示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SR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演示 </a:t>
                      </a:r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ON/OFF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OFF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(11)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PQ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调整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PQ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调整（</a:t>
                      </a:r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picture quality）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缺省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(12)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色彩引擎分流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色彩引擎分流 ON/OFF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ON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(13)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4K2K 3D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4K2K 3D, Top &amp; Bottom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3D off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(15)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4K2K 3D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4K2K 3D, 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帧序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3D off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(16)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4K2K 60Hz  2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通路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4K2K 60Hz  2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通路输入选择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4K2K 60Hz 1</a:t>
                      </a:r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通路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Note (17)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静噪模式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静噪模式选择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F253F"/>
                          </a:solidFill>
                          <a:latin typeface="楷体"/>
                        </a:rPr>
                        <a:t>一般静噪模式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F253F"/>
                          </a:solidFill>
                          <a:latin typeface="楷体"/>
                        </a:rPr>
                        <a:t>Note (18)</a:t>
                      </a:r>
                    </a:p>
                  </a:txBody>
                  <a:tcPr marL="7422" marR="7422" marT="742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159977" y="1304764"/>
            <a:ext cx="4268007" cy="4068452"/>
            <a:chOff x="750297" y="1412776"/>
            <a:chExt cx="4705545" cy="4320480"/>
          </a:xfrm>
        </p:grpSpPr>
        <p:grpSp>
          <p:nvGrpSpPr>
            <p:cNvPr id="76" name="组合 75"/>
            <p:cNvGrpSpPr/>
            <p:nvPr/>
          </p:nvGrpSpPr>
          <p:grpSpPr>
            <a:xfrm>
              <a:off x="750297" y="1412776"/>
              <a:ext cx="4705545" cy="4320480"/>
              <a:chOff x="423647" y="2033845"/>
              <a:chExt cx="4705545" cy="432048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423647" y="2033845"/>
                <a:ext cx="4705545" cy="3029669"/>
                <a:chOff x="423647" y="2033845"/>
                <a:chExt cx="4705545" cy="3029669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423647" y="2033845"/>
                  <a:ext cx="4705545" cy="3029669"/>
                  <a:chOff x="277018" y="1988840"/>
                  <a:chExt cx="4705545" cy="3029669"/>
                </a:xfrm>
              </p:grpSpPr>
              <p:grpSp>
                <p:nvGrpSpPr>
                  <p:cNvPr id="4" name="グループ化 97"/>
                  <p:cNvGrpSpPr/>
                  <p:nvPr/>
                </p:nvGrpSpPr>
                <p:grpSpPr>
                  <a:xfrm>
                    <a:off x="611560" y="1988840"/>
                    <a:ext cx="3888432" cy="2448272"/>
                    <a:chOff x="705324" y="3876052"/>
                    <a:chExt cx="3648784" cy="2206241"/>
                  </a:xfrm>
                </p:grpSpPr>
                <p:sp>
                  <p:nvSpPr>
                    <p:cNvPr id="6" name="Rectangle 2" descr="格子 (小)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4845" y="3876052"/>
                      <a:ext cx="3528301" cy="2033619"/>
                    </a:xfrm>
                    <a:prstGeom prst="rect">
                      <a:avLst/>
                    </a:prstGeom>
                    <a:pattFill prst="smGrid">
                      <a:fgClr>
                        <a:srgbClr val="808080"/>
                      </a:fgClr>
                      <a:bgClr>
                        <a:srgbClr val="FFFFFF"/>
                      </a:bgClr>
                    </a:patt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74295" tIns="8890" rIns="74295" bIns="88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ja-JP" altLang="en-US"/>
                    </a:p>
                  </p:txBody>
                </p:sp>
                <p:sp>
                  <p:nvSpPr>
                    <p:cNvPr id="5" name="Rectangle 2" descr="格子 (小)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8123" y="3876054"/>
                      <a:ext cx="3561745" cy="204520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74295" tIns="8890" rIns="74295" bIns="88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ja-JP" altLang="en-US"/>
                    </a:p>
                  </p:txBody>
                </p:sp>
                <p:sp>
                  <p:nvSpPr>
                    <p:cNvPr id="7" name="正方形/長方形 160"/>
                    <p:cNvSpPr/>
                    <p:nvPr/>
                  </p:nvSpPr>
                  <p:spPr>
                    <a:xfrm>
                      <a:off x="705324" y="3977740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8" name="正方形/長方形 161"/>
                    <p:cNvSpPr/>
                    <p:nvPr/>
                  </p:nvSpPr>
                  <p:spPr>
                    <a:xfrm>
                      <a:off x="705324" y="4219924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9" name="正方形/長方形 162"/>
                    <p:cNvSpPr/>
                    <p:nvPr/>
                  </p:nvSpPr>
                  <p:spPr>
                    <a:xfrm>
                      <a:off x="705324" y="4470076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0" name="正方形/長方形 163"/>
                    <p:cNvSpPr/>
                    <p:nvPr/>
                  </p:nvSpPr>
                  <p:spPr>
                    <a:xfrm>
                      <a:off x="705324" y="4712260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1" name="正方形/長方形 164"/>
                    <p:cNvSpPr/>
                    <p:nvPr/>
                  </p:nvSpPr>
                  <p:spPr>
                    <a:xfrm>
                      <a:off x="705324" y="4961618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2" name="正方形/長方形 165"/>
                    <p:cNvSpPr/>
                    <p:nvPr/>
                  </p:nvSpPr>
                  <p:spPr>
                    <a:xfrm>
                      <a:off x="705324" y="5203802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3" name="正方形/長方形 166"/>
                    <p:cNvSpPr/>
                    <p:nvPr/>
                  </p:nvSpPr>
                  <p:spPr>
                    <a:xfrm>
                      <a:off x="705324" y="5453952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4" name="正方形/長方形 167"/>
                    <p:cNvSpPr/>
                    <p:nvPr/>
                  </p:nvSpPr>
                  <p:spPr>
                    <a:xfrm>
                      <a:off x="705324" y="5696138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5" name="正方形/長方形 168"/>
                    <p:cNvSpPr/>
                    <p:nvPr/>
                  </p:nvSpPr>
                  <p:spPr>
                    <a:xfrm>
                      <a:off x="4309868" y="3977740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6" name="正方形/長方形 169"/>
                    <p:cNvSpPr/>
                    <p:nvPr/>
                  </p:nvSpPr>
                  <p:spPr>
                    <a:xfrm>
                      <a:off x="4309868" y="4219924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7" name="正方形/長方形 170"/>
                    <p:cNvSpPr/>
                    <p:nvPr/>
                  </p:nvSpPr>
                  <p:spPr>
                    <a:xfrm>
                      <a:off x="4309868" y="4470076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8" name="正方形/長方形 171"/>
                    <p:cNvSpPr/>
                    <p:nvPr/>
                  </p:nvSpPr>
                  <p:spPr>
                    <a:xfrm>
                      <a:off x="4309868" y="4712260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19" name="正方形/長方形 172"/>
                    <p:cNvSpPr/>
                    <p:nvPr/>
                  </p:nvSpPr>
                  <p:spPr>
                    <a:xfrm>
                      <a:off x="4309868" y="4961618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0" name="正方形/長方形 173"/>
                    <p:cNvSpPr/>
                    <p:nvPr/>
                  </p:nvSpPr>
                  <p:spPr>
                    <a:xfrm>
                      <a:off x="4309868" y="5203802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1" name="正方形/長方形 174"/>
                    <p:cNvSpPr/>
                    <p:nvPr/>
                  </p:nvSpPr>
                  <p:spPr>
                    <a:xfrm>
                      <a:off x="4309868" y="5453952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2" name="正方形/長方形 175"/>
                    <p:cNvSpPr/>
                    <p:nvPr/>
                  </p:nvSpPr>
                  <p:spPr>
                    <a:xfrm>
                      <a:off x="4309868" y="5696138"/>
                      <a:ext cx="44240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3" name="正方形/長方形 178"/>
                    <p:cNvSpPr/>
                    <p:nvPr/>
                  </p:nvSpPr>
                  <p:spPr>
                    <a:xfrm rot="5400000">
                      <a:off x="1186191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4" name="正方形/長方形 179"/>
                    <p:cNvSpPr/>
                    <p:nvPr/>
                  </p:nvSpPr>
                  <p:spPr>
                    <a:xfrm rot="5400000">
                      <a:off x="994507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5" name="正方形/長方形 188"/>
                    <p:cNvSpPr/>
                    <p:nvPr/>
                  </p:nvSpPr>
                  <p:spPr>
                    <a:xfrm rot="5400000">
                      <a:off x="1628263" y="5318598"/>
                      <a:ext cx="104599" cy="1422791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6" name="正方形/長方形 234"/>
                    <p:cNvSpPr/>
                    <p:nvPr/>
                  </p:nvSpPr>
                  <p:spPr>
                    <a:xfrm rot="5400000">
                      <a:off x="2297464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7" name="正方形/長方形 235"/>
                    <p:cNvSpPr/>
                    <p:nvPr/>
                  </p:nvSpPr>
                  <p:spPr>
                    <a:xfrm rot="5400000">
                      <a:off x="2105780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8" name="正方形/長方形 236"/>
                    <p:cNvSpPr/>
                    <p:nvPr/>
                  </p:nvSpPr>
                  <p:spPr>
                    <a:xfrm rot="5400000">
                      <a:off x="1745229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29" name="正方形/長方形 237"/>
                    <p:cNvSpPr/>
                    <p:nvPr/>
                  </p:nvSpPr>
                  <p:spPr>
                    <a:xfrm rot="5400000">
                      <a:off x="1553545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30" name="正方形/長方形 238"/>
                    <p:cNvSpPr/>
                    <p:nvPr/>
                  </p:nvSpPr>
                  <p:spPr>
                    <a:xfrm rot="5400000">
                      <a:off x="2862628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31" name="正方形/長方形 239"/>
                    <p:cNvSpPr/>
                    <p:nvPr/>
                  </p:nvSpPr>
                  <p:spPr>
                    <a:xfrm rot="5400000">
                      <a:off x="2670944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32" name="正方形/長方形 240"/>
                    <p:cNvSpPr/>
                    <p:nvPr/>
                  </p:nvSpPr>
                  <p:spPr>
                    <a:xfrm rot="5400000">
                      <a:off x="3304700" y="5318598"/>
                      <a:ext cx="104599" cy="1422791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33" name="正方形/長方形 241"/>
                    <p:cNvSpPr/>
                    <p:nvPr/>
                  </p:nvSpPr>
                  <p:spPr>
                    <a:xfrm rot="5400000">
                      <a:off x="3973901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34" name="正方形/長方形 242"/>
                    <p:cNvSpPr/>
                    <p:nvPr/>
                  </p:nvSpPr>
                  <p:spPr>
                    <a:xfrm rot="5400000">
                      <a:off x="3782217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35" name="正方形/長方形 243"/>
                    <p:cNvSpPr/>
                    <p:nvPr/>
                  </p:nvSpPr>
                  <p:spPr>
                    <a:xfrm rot="5400000">
                      <a:off x="3421666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  <p:sp>
                  <p:nvSpPr>
                    <p:cNvPr id="36" name="正方形/長方形 244"/>
                    <p:cNvSpPr/>
                    <p:nvPr/>
                  </p:nvSpPr>
                  <p:spPr>
                    <a:xfrm rot="5400000">
                      <a:off x="3229982" y="5901852"/>
                      <a:ext cx="63201" cy="88481"/>
                    </a:xfrm>
                    <a:prstGeom prst="rect">
                      <a:avLst/>
                    </a:prstGeom>
                    <a:solidFill>
                      <a:srgbClr val="996600"/>
                    </a:solidFill>
                    <a:ln w="635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 algn="ctr" defTabSz="914286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ja-JP" altLang="en-US" dirty="0" smtClean="0">
                        <a:solidFill>
                          <a:srgbClr val="000000"/>
                        </a:solidFill>
                        <a:latin typeface="ＭＳ Ｐゴシック"/>
                        <a:ea typeface="ＭＳ Ｐゴシック"/>
                      </a:endParaRPr>
                    </a:p>
                  </p:txBody>
                </p:sp>
              </p:grpSp>
              <p:sp>
                <p:nvSpPr>
                  <p:cNvPr id="37" name="TextBox 36"/>
                  <p:cNvSpPr txBox="1"/>
                  <p:nvPr/>
                </p:nvSpPr>
                <p:spPr>
                  <a:xfrm rot="5400000">
                    <a:off x="3996885" y="3029582"/>
                    <a:ext cx="1699893" cy="2714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kumimoji="1" lang="en-US" altLang="ja-JP" sz="1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itchFamily="34" charset="0"/>
                      </a:rPr>
                      <a:t>Gate-Drive</a:t>
                    </a:r>
                    <a:r>
                      <a:rPr kumimoji="1" lang="zh-CN" altLang="en-US" sz="1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itchFamily="34" charset="0"/>
                      </a:rPr>
                      <a:t>（行驱动）</a:t>
                    </a:r>
                    <a:endParaRPr kumimoji="1" lang="en-US" altLang="ja-JP" sz="1000" b="1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Calibri" pitchFamily="34" charset="0"/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833083" y="4593613"/>
                    <a:ext cx="1512168" cy="4248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kumimoji="1" lang="en-US" altLang="ja-JP" sz="1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itchFamily="34" charset="0"/>
                      </a:rPr>
                      <a:t>Source-Drive</a:t>
                    </a:r>
                  </a:p>
                  <a:p>
                    <a:pPr lvl="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kumimoji="1" lang="zh-CN" altLang="en-US" sz="1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itchFamily="34" charset="0"/>
                      </a:rPr>
                      <a:t>（列驱动）</a:t>
                    </a:r>
                    <a:endParaRPr kumimoji="1" lang="en-US" altLang="ja-JP" sz="1000" b="1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Calibri" pitchFamily="34" charset="0"/>
                    </a:endParaRPr>
                  </a:p>
                </p:txBody>
              </p:sp>
              <p:cxnSp>
                <p:nvCxnSpPr>
                  <p:cNvPr id="41" name="直接连接符 40"/>
                  <p:cNvCxnSpPr/>
                  <p:nvPr/>
                </p:nvCxnSpPr>
                <p:spPr>
                  <a:xfrm>
                    <a:off x="4499992" y="2690440"/>
                    <a:ext cx="216024" cy="21602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TextBox 42"/>
                  <p:cNvSpPr txBox="1"/>
                  <p:nvPr/>
                </p:nvSpPr>
                <p:spPr>
                  <a:xfrm rot="5400000">
                    <a:off x="-235322" y="2906225"/>
                    <a:ext cx="1296144" cy="271463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lvl="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kumimoji="1" lang="en-US" altLang="ja-JP" sz="1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itchFamily="34" charset="0"/>
                      </a:rPr>
                      <a:t>Gate-Drive</a:t>
                    </a:r>
                  </a:p>
                </p:txBody>
              </p:sp>
              <p:cxnSp>
                <p:nvCxnSpPr>
                  <p:cNvPr id="47" name="直接连接符 46"/>
                  <p:cNvCxnSpPr/>
                  <p:nvPr/>
                </p:nvCxnSpPr>
                <p:spPr>
                  <a:xfrm flipH="1">
                    <a:off x="4499992" y="3230978"/>
                    <a:ext cx="216024" cy="28803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3779913" y="4588975"/>
                    <a:ext cx="1008112" cy="2614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kumimoji="1" lang="en-US" altLang="ja-JP" sz="1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itchFamily="34" charset="0"/>
                      </a:rPr>
                      <a:t>PCB  </a:t>
                    </a:r>
                    <a:r>
                      <a:rPr kumimoji="1" lang="zh-CN" altLang="en-US" sz="1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itchFamily="34" charset="0"/>
                      </a:rPr>
                      <a:t>基板</a:t>
                    </a:r>
                    <a:endParaRPr kumimoji="1" lang="en-US" altLang="ja-JP" sz="1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  <a:cs typeface="Calibri" pitchFamily="34" charset="0"/>
                    </a:endParaRPr>
                  </a:p>
                </p:txBody>
              </p:sp>
              <p:cxnSp>
                <p:nvCxnSpPr>
                  <p:cNvPr id="54" name="直接连接符 53"/>
                  <p:cNvCxnSpPr/>
                  <p:nvPr/>
                </p:nvCxnSpPr>
                <p:spPr>
                  <a:xfrm>
                    <a:off x="3851920" y="4437112"/>
                    <a:ext cx="247430" cy="1898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直接连接符 55"/>
                  <p:cNvCxnSpPr/>
                  <p:nvPr/>
                </p:nvCxnSpPr>
                <p:spPr>
                  <a:xfrm>
                    <a:off x="2121115" y="4284095"/>
                    <a:ext cx="252028" cy="36004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H="1">
                    <a:off x="2726793" y="4284095"/>
                    <a:ext cx="225027" cy="36004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2231741" y="2888940"/>
                  <a:ext cx="1080119" cy="4248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LCD   Panel </a:t>
                  </a:r>
                </a:p>
                <a:p>
                  <a:pPr algn="ctr"/>
                  <a:r>
                    <a:rPr lang="en-US" altLang="zh-CN" sz="10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65”  4k</a:t>
                  </a:r>
                  <a:endParaRPr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821619" y="5319210"/>
                <a:ext cx="3760037" cy="1035115"/>
                <a:chOff x="871407" y="5319210"/>
                <a:chExt cx="3705544" cy="103511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矩形 65"/>
                <p:cNvSpPr/>
                <p:nvPr/>
              </p:nvSpPr>
              <p:spPr>
                <a:xfrm>
                  <a:off x="871407" y="5319210"/>
                  <a:ext cx="3705544" cy="1035115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50800" dir="5400000" algn="ctr" rotWithShape="0">
                    <a:schemeClr val="bg2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2276745" y="5994285"/>
                  <a:ext cx="1035115" cy="261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T-CON </a:t>
                  </a:r>
                  <a:r>
                    <a:rPr lang="zh-CN" altLang="en-US" sz="10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板</a:t>
                  </a:r>
                  <a:endPara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2324727" y="5454225"/>
                <a:ext cx="1259296" cy="42489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图像数据信号</a:t>
                </a:r>
                <a:r>
                  <a:rPr lang="en-US" altLang="zh-CN" sz="10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</a:p>
              <a:p>
                <a:pPr algn="ctr"/>
                <a:r>
                  <a:rPr lang="zh-CN" altLang="en-US" sz="10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时序控制信号</a:t>
                </a:r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921524" y="5454225"/>
                <a:ext cx="1349629" cy="42489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灰阶阶调电压</a:t>
                </a:r>
                <a:endParaRPr lang="en-US" altLang="zh-CN" sz="10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/CS</a:t>
                </a:r>
                <a:r>
                  <a:rPr lang="zh-CN" altLang="en-US" sz="10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补偿电压</a:t>
                </a:r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639467" y="5454225"/>
                <a:ext cx="810090" cy="42489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DC-DC</a:t>
                </a:r>
              </a:p>
              <a:p>
                <a:pPr algn="ctr"/>
                <a:r>
                  <a:rPr lang="zh-CN" altLang="en-US" sz="1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电压</a:t>
                </a:r>
                <a:endPara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流程图: 资料带 72"/>
              <p:cNvSpPr/>
              <p:nvPr/>
            </p:nvSpPr>
            <p:spPr>
              <a:xfrm rot="5400000">
                <a:off x="1405793" y="4602357"/>
                <a:ext cx="828093" cy="585066"/>
              </a:xfrm>
              <a:prstGeom prst="flowChartPunchedTap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流程图: 资料带 73"/>
              <p:cNvSpPr/>
              <p:nvPr/>
            </p:nvSpPr>
            <p:spPr>
              <a:xfrm rot="5400000">
                <a:off x="3181710" y="4594630"/>
                <a:ext cx="828093" cy="585066"/>
              </a:xfrm>
              <a:prstGeom prst="flowChartPunchedTap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1062125" y="4194324"/>
              <a:ext cx="682237" cy="26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FFC </a:t>
              </a:r>
              <a:r>
                <a:rPr kumimoji="1"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线</a:t>
              </a:r>
              <a:endParaRPr kumimoji="1" lang="en-US" altLang="ja-JP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 flipV="1">
              <a:off x="1677194" y="4293096"/>
              <a:ext cx="216024" cy="36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3988" y="1160748"/>
            <a:ext cx="450050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矩形 86"/>
          <p:cNvSpPr/>
          <p:nvPr/>
        </p:nvSpPr>
        <p:spPr>
          <a:xfrm>
            <a:off x="143508" y="1196752"/>
            <a:ext cx="4248472" cy="255647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横卷形 88"/>
          <p:cNvSpPr/>
          <p:nvPr/>
        </p:nvSpPr>
        <p:spPr>
          <a:xfrm>
            <a:off x="4572000" y="4149081"/>
            <a:ext cx="4392487" cy="1656184"/>
          </a:xfrm>
          <a:prstGeom prst="horizontalScroll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0" bIns="36000" rtlCol="0" anchor="ctr"/>
          <a:lstStyle/>
          <a:p>
            <a:pPr algn="ctr">
              <a:lnSpc>
                <a:spcPts val="1600"/>
              </a:lnSpc>
            </a:pPr>
            <a:r>
              <a:rPr lang="en-US" altLang="zh-CN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T-CON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板输给屏的信号</a:t>
            </a:r>
            <a:endParaRPr lang="en-US" altLang="zh-CN" sz="1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  <a:buFont typeface="Wingdings" pitchFamily="2" charset="2"/>
              <a:buChar char="Ø"/>
            </a:pP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灰阶阶调电压  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(14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VH0~VH255 (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正极性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VL0~VL0255 (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负极性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ts val="1600"/>
              </a:lnSpc>
              <a:buFont typeface="Wingdings" pitchFamily="2" charset="2"/>
              <a:buChar char="Ø"/>
            </a:pP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CS 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补偿电压 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(12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CS1~CS12</a:t>
            </a:r>
          </a:p>
          <a:p>
            <a:pPr>
              <a:lnSpc>
                <a:spcPts val="1600"/>
              </a:lnSpc>
              <a:buFont typeface="Wingdings" pitchFamily="2" charset="2"/>
              <a:buChar char="Ø"/>
            </a:pP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图像数据信号：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Mini-LVDS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 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(LV0P/N~LV5P/N,  CLKN/P0~CLKN/P4)</a:t>
            </a:r>
          </a:p>
          <a:p>
            <a:pPr>
              <a:lnSpc>
                <a:spcPts val="1600"/>
              </a:lnSpc>
              <a:buFont typeface="Wingdings" pitchFamily="2" charset="2"/>
              <a:buChar char="Ø"/>
            </a:pP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时序控制信号：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LS,  REV,  FS (S-</a:t>
            </a:r>
            <a:r>
              <a:rPr lang="en-US" altLang="zh-CN" sz="9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Grive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, GOE1/2, GCK, GSP1/2 (G-</a:t>
            </a:r>
            <a:r>
              <a:rPr lang="en-US" altLang="zh-CN" sz="9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Grive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ts val="1600"/>
              </a:lnSpc>
              <a:buFont typeface="Wingdings" pitchFamily="2" charset="2"/>
              <a:buChar char="Ø"/>
            </a:pP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DC-DC </a:t>
            </a:r>
            <a:r>
              <a:rPr lang="zh-CN" altLang="en-US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电压：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VGH, VGL, VLS, HVDD, VCC, VCOM</a:t>
            </a:r>
          </a:p>
        </p:txBody>
      </p:sp>
      <p:pic>
        <p:nvPicPr>
          <p:cNvPr id="78" name="图片 4" descr="b.png"/>
          <p:cNvPicPr>
            <a:picLocks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r="19163"/>
          <a:stretch/>
        </p:blipFill>
        <p:spPr bwMode="auto">
          <a:xfrm flipH="1">
            <a:off x="7038000" y="41466"/>
            <a:ext cx="1062000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4" descr="b.pn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 flipH="1">
            <a:off x="7380312" y="41466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7164288" y="432365"/>
            <a:ext cx="129614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原理与维修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95937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8" y="1428021"/>
            <a:ext cx="2354415" cy="51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93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8"/>
          <a:stretch/>
        </p:blipFill>
        <p:spPr bwMode="auto">
          <a:xfrm>
            <a:off x="1691408" y="5441484"/>
            <a:ext cx="2160784" cy="50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7"/>
          <a:stretch/>
        </p:blipFill>
        <p:spPr bwMode="auto">
          <a:xfrm>
            <a:off x="4965013" y="5684732"/>
            <a:ext cx="3606460" cy="50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47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83336"/>
              </p:ext>
            </p:extLst>
          </p:nvPr>
        </p:nvGraphicFramePr>
        <p:xfrm>
          <a:off x="431540" y="1043733"/>
          <a:ext cx="3735414" cy="234708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167317"/>
                <a:gridCol w="887161"/>
                <a:gridCol w="840468"/>
                <a:gridCol w="840468"/>
              </a:tblGrid>
              <a:tr h="225027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供屏的</a:t>
                      </a:r>
                      <a:r>
                        <a:rPr lang="en-US" altLang="zh-CN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</a:t>
                      </a:r>
                      <a:r>
                        <a:rPr lang="zh-CN" altLang="en-US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电压值</a:t>
                      </a:r>
                      <a:r>
                        <a:rPr lang="zh-CN" altLang="en-US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（单位：</a:t>
                      </a:r>
                      <a:r>
                        <a:rPr lang="en-US" altLang="zh-CN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 </a:t>
                      </a:r>
                      <a:r>
                        <a:rPr lang="zh-CN" altLang="en-US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VCC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17.1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HVDD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8.6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8.8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9.0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VGH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29.3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VGL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-7.0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-6.0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-5.0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VCOM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en-US" altLang="zh-CN" sz="900" u="none" strike="noStrike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</a:t>
                      </a:r>
                      <a:r>
                        <a:rPr lang="zh-CN" altLang="en-US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</a:t>
                      </a:r>
                      <a:r>
                        <a:rPr lang="en-US" altLang="zh-CN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0.5VLS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VH0~VH25</a:t>
                      </a:r>
                      <a:r>
                        <a:rPr lang="en-US" altLang="zh-CN" sz="900" u="none" strike="noStrike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  <a:p>
                      <a:pPr algn="ctr" fontAlgn="ctr"/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（正极性灰阶电压）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HVDD+0.2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</a:t>
                      </a:r>
                      <a:r>
                        <a:rPr lang="zh-CN" altLang="en-US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900" u="none" strike="noStrik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VLS-0.2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8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VL0~VL255</a:t>
                      </a:r>
                    </a:p>
                    <a:p>
                      <a:pPr algn="ctr" fontAlgn="ctr"/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（负极性灰阶电压）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</a:t>
                      </a:r>
                      <a:r>
                        <a:rPr lang="en-US" altLang="zh-CN" sz="900" u="none" strike="noStrike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HVDD-0.2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540" y="3789040"/>
            <a:ext cx="3735415" cy="104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392686"/>
              </p:ext>
            </p:extLst>
          </p:nvPr>
        </p:nvGraphicFramePr>
        <p:xfrm>
          <a:off x="409036" y="5053253"/>
          <a:ext cx="3780421" cy="648072"/>
        </p:xfrm>
        <a:graphic>
          <a:graphicData uri="http://schemas.openxmlformats.org/drawingml/2006/table">
            <a:tbl>
              <a:tblPr/>
              <a:tblGrid>
                <a:gridCol w="1206517"/>
                <a:gridCol w="643476"/>
                <a:gridCol w="643476"/>
                <a:gridCol w="643476"/>
                <a:gridCol w="643476"/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最小值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信号幅度（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VID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信号电压（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31540" y="683695"/>
            <a:ext cx="1440160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供屏的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电压值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1540" y="3501008"/>
            <a:ext cx="1755195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MIMINI-LVDS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信号波形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005" y="683695"/>
            <a:ext cx="1440160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CS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补偿电压波形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7005" y="1001275"/>
            <a:ext cx="4005445" cy="177965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grpSp>
        <p:nvGrpSpPr>
          <p:cNvPr id="29" name="组合 28"/>
          <p:cNvGrpSpPr/>
          <p:nvPr/>
        </p:nvGrpSpPr>
        <p:grpSpPr>
          <a:xfrm>
            <a:off x="5697124" y="998731"/>
            <a:ext cx="1078148" cy="486053"/>
            <a:chOff x="2215978" y="3764001"/>
            <a:chExt cx="1247478" cy="564316"/>
          </a:xfrm>
        </p:grpSpPr>
        <p:sp>
          <p:nvSpPr>
            <p:cNvPr id="30" name="テキスト ボックス 145"/>
            <p:cNvSpPr txBox="1"/>
            <p:nvPr/>
          </p:nvSpPr>
          <p:spPr bwMode="auto">
            <a:xfrm>
              <a:off x="2413858" y="3910304"/>
              <a:ext cx="1049598" cy="285867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anchor="ctr" anchorCtr="1">
              <a:sp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ja-JP" altLang="en-US" sz="1000" dirty="0" smtClean="0">
                  <a:solidFill>
                    <a:srgbClr val="00B050"/>
                  </a:solidFill>
                  <a:latin typeface="黑体" pitchFamily="49" charset="-122"/>
                  <a:ea typeface="黑体" pitchFamily="49" charset="-122"/>
                </a:rPr>
                <a:t>逆</a:t>
              </a:r>
              <a:r>
                <a:rPr lang="zh-CN" altLang="en-US" sz="1000" dirty="0" smtClean="0">
                  <a:solidFill>
                    <a:srgbClr val="00B050"/>
                  </a:solidFill>
                  <a:latin typeface="黑体" pitchFamily="49" charset="-122"/>
                  <a:ea typeface="黑体" pitchFamily="49" charset="-122"/>
                </a:rPr>
                <a:t>位相电位</a:t>
              </a:r>
              <a:endParaRPr lang="en-US" altLang="ja-JP" sz="1000" dirty="0" smtClean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31" name="グループ化 86"/>
            <p:cNvGrpSpPr/>
            <p:nvPr/>
          </p:nvGrpSpPr>
          <p:grpSpPr>
            <a:xfrm>
              <a:off x="2215978" y="3764001"/>
              <a:ext cx="365554" cy="564316"/>
              <a:chOff x="2215978" y="3764005"/>
              <a:chExt cx="365554" cy="501296"/>
            </a:xfrm>
          </p:grpSpPr>
          <p:sp>
            <p:nvSpPr>
              <p:cNvPr id="32" name="フリーフォーム 200"/>
              <p:cNvSpPr>
                <a:spLocks/>
              </p:cNvSpPr>
              <p:nvPr/>
            </p:nvSpPr>
            <p:spPr bwMode="auto">
              <a:xfrm flipV="1">
                <a:off x="2215978" y="3764005"/>
                <a:ext cx="365554" cy="280772"/>
              </a:xfrm>
              <a:custGeom>
                <a:avLst/>
                <a:gdLst>
                  <a:gd name="T0" fmla="*/ 263514 w 523875"/>
                  <a:gd name="T1" fmla="*/ 0 h 161925"/>
                  <a:gd name="T2" fmla="*/ 0 w 523875"/>
                  <a:gd name="T3" fmla="*/ 2147483647 h 161925"/>
                  <a:gd name="T4" fmla="*/ 0 60000 65536"/>
                  <a:gd name="T5" fmla="*/ 0 60000 65536"/>
                  <a:gd name="T6" fmla="*/ 0 w 523875"/>
                  <a:gd name="T7" fmla="*/ 0 h 161925"/>
                  <a:gd name="T8" fmla="*/ 523875 w 523875"/>
                  <a:gd name="T9" fmla="*/ 161925 h 161925"/>
                  <a:gd name="connsiteX0" fmla="*/ 523875 w 523875"/>
                  <a:gd name="connsiteY0" fmla="*/ 0 h 161925"/>
                  <a:gd name="connsiteX1" fmla="*/ 149679 w 523875"/>
                  <a:gd name="connsiteY1" fmla="*/ 36563 h 161925"/>
                  <a:gd name="connsiteX2" fmla="*/ 0 w 523875"/>
                  <a:gd name="connsiteY2" fmla="*/ 161925 h 161925"/>
                  <a:gd name="connsiteX0" fmla="*/ 523875 w 523875"/>
                  <a:gd name="connsiteY0" fmla="*/ 0 h 161925"/>
                  <a:gd name="connsiteX1" fmla="*/ 149679 w 523875"/>
                  <a:gd name="connsiteY1" fmla="*/ 36563 h 161925"/>
                  <a:gd name="connsiteX2" fmla="*/ 0 w 523875"/>
                  <a:gd name="connsiteY2" fmla="*/ 161925 h 161925"/>
                  <a:gd name="connsiteX0" fmla="*/ 523875 w 523875"/>
                  <a:gd name="connsiteY0" fmla="*/ 0 h 161925"/>
                  <a:gd name="connsiteX1" fmla="*/ 149679 w 523875"/>
                  <a:gd name="connsiteY1" fmla="*/ 36563 h 161925"/>
                  <a:gd name="connsiteX2" fmla="*/ 0 w 523875"/>
                  <a:gd name="connsiteY2" fmla="*/ 161925 h 161925"/>
                  <a:gd name="connsiteX0" fmla="*/ 523875 w 523875"/>
                  <a:gd name="connsiteY0" fmla="*/ 0 h 161925"/>
                  <a:gd name="connsiteX1" fmla="*/ 149679 w 523875"/>
                  <a:gd name="connsiteY1" fmla="*/ 36563 h 161925"/>
                  <a:gd name="connsiteX2" fmla="*/ 0 w 523875"/>
                  <a:gd name="connsiteY2" fmla="*/ 161925 h 161925"/>
                  <a:gd name="connsiteX0" fmla="*/ 523875 w 523875"/>
                  <a:gd name="connsiteY0" fmla="*/ 0 h 178030"/>
                  <a:gd name="connsiteX1" fmla="*/ 149679 w 523875"/>
                  <a:gd name="connsiteY1" fmla="*/ 36563 h 178030"/>
                  <a:gd name="connsiteX2" fmla="*/ 0 w 523875"/>
                  <a:gd name="connsiteY2" fmla="*/ 178030 h 178030"/>
                  <a:gd name="connsiteX0" fmla="*/ 523875 w 523875"/>
                  <a:gd name="connsiteY0" fmla="*/ 0 h 178030"/>
                  <a:gd name="connsiteX1" fmla="*/ 149679 w 523875"/>
                  <a:gd name="connsiteY1" fmla="*/ 36563 h 178030"/>
                  <a:gd name="connsiteX2" fmla="*/ 0 w 523875"/>
                  <a:gd name="connsiteY2" fmla="*/ 178030 h 178030"/>
                  <a:gd name="connsiteX0" fmla="*/ 523875 w 523875"/>
                  <a:gd name="connsiteY0" fmla="*/ 0 h 178030"/>
                  <a:gd name="connsiteX1" fmla="*/ 149679 w 523875"/>
                  <a:gd name="connsiteY1" fmla="*/ 36563 h 178030"/>
                  <a:gd name="connsiteX2" fmla="*/ 0 w 523875"/>
                  <a:gd name="connsiteY2" fmla="*/ 178030 h 178030"/>
                  <a:gd name="connsiteX0" fmla="*/ 474428 w 474428"/>
                  <a:gd name="connsiteY0" fmla="*/ 0 h 178030"/>
                  <a:gd name="connsiteX1" fmla="*/ 149679 w 474428"/>
                  <a:gd name="connsiteY1" fmla="*/ 36563 h 178030"/>
                  <a:gd name="connsiteX2" fmla="*/ 0 w 474428"/>
                  <a:gd name="connsiteY2" fmla="*/ 178030 h 178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4428" h="178030">
                    <a:moveTo>
                      <a:pt x="474428" y="0"/>
                    </a:moveTo>
                    <a:cubicBezTo>
                      <a:pt x="341455" y="109"/>
                      <a:pt x="228750" y="6891"/>
                      <a:pt x="149679" y="36563"/>
                    </a:cubicBezTo>
                    <a:cubicBezTo>
                      <a:pt x="70608" y="66235"/>
                      <a:pt x="38644" y="87818"/>
                      <a:pt x="0" y="178030"/>
                    </a:cubicBezTo>
                  </a:path>
                </a:pathLst>
              </a:custGeom>
              <a:noFill/>
              <a:ln w="12700" cap="flat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ja-JP" altLang="en-US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33" name="フリーフォーム 200"/>
              <p:cNvSpPr>
                <a:spLocks/>
              </p:cNvSpPr>
              <p:nvPr/>
            </p:nvSpPr>
            <p:spPr bwMode="auto">
              <a:xfrm>
                <a:off x="2215978" y="4040230"/>
                <a:ext cx="365554" cy="225071"/>
              </a:xfrm>
              <a:custGeom>
                <a:avLst/>
                <a:gdLst>
                  <a:gd name="T0" fmla="*/ 263514 w 523875"/>
                  <a:gd name="T1" fmla="*/ 0 h 161925"/>
                  <a:gd name="T2" fmla="*/ 0 w 523875"/>
                  <a:gd name="T3" fmla="*/ 2147483647 h 161925"/>
                  <a:gd name="T4" fmla="*/ 0 60000 65536"/>
                  <a:gd name="T5" fmla="*/ 0 60000 65536"/>
                  <a:gd name="T6" fmla="*/ 0 w 523875"/>
                  <a:gd name="T7" fmla="*/ 0 h 161925"/>
                  <a:gd name="T8" fmla="*/ 523875 w 523875"/>
                  <a:gd name="T9" fmla="*/ 161925 h 161925"/>
                  <a:gd name="connsiteX0" fmla="*/ 523875 w 523875"/>
                  <a:gd name="connsiteY0" fmla="*/ 0 h 161925"/>
                  <a:gd name="connsiteX1" fmla="*/ 149679 w 523875"/>
                  <a:gd name="connsiteY1" fmla="*/ 36563 h 161925"/>
                  <a:gd name="connsiteX2" fmla="*/ 0 w 523875"/>
                  <a:gd name="connsiteY2" fmla="*/ 161925 h 161925"/>
                  <a:gd name="connsiteX0" fmla="*/ 523875 w 523875"/>
                  <a:gd name="connsiteY0" fmla="*/ 0 h 161925"/>
                  <a:gd name="connsiteX1" fmla="*/ 149679 w 523875"/>
                  <a:gd name="connsiteY1" fmla="*/ 36563 h 161925"/>
                  <a:gd name="connsiteX2" fmla="*/ 0 w 523875"/>
                  <a:gd name="connsiteY2" fmla="*/ 161925 h 161925"/>
                  <a:gd name="connsiteX0" fmla="*/ 523875 w 523875"/>
                  <a:gd name="connsiteY0" fmla="*/ 0 h 161925"/>
                  <a:gd name="connsiteX1" fmla="*/ 149679 w 523875"/>
                  <a:gd name="connsiteY1" fmla="*/ 36563 h 161925"/>
                  <a:gd name="connsiteX2" fmla="*/ 0 w 523875"/>
                  <a:gd name="connsiteY2" fmla="*/ 161925 h 161925"/>
                  <a:gd name="connsiteX0" fmla="*/ 523875 w 523875"/>
                  <a:gd name="connsiteY0" fmla="*/ 0 h 161925"/>
                  <a:gd name="connsiteX1" fmla="*/ 149679 w 523875"/>
                  <a:gd name="connsiteY1" fmla="*/ 36563 h 161925"/>
                  <a:gd name="connsiteX2" fmla="*/ 0 w 523875"/>
                  <a:gd name="connsiteY2" fmla="*/ 161925 h 161925"/>
                  <a:gd name="connsiteX0" fmla="*/ 523875 w 523875"/>
                  <a:gd name="connsiteY0" fmla="*/ 0 h 178030"/>
                  <a:gd name="connsiteX1" fmla="*/ 149679 w 523875"/>
                  <a:gd name="connsiteY1" fmla="*/ 36563 h 178030"/>
                  <a:gd name="connsiteX2" fmla="*/ 0 w 523875"/>
                  <a:gd name="connsiteY2" fmla="*/ 178030 h 178030"/>
                  <a:gd name="connsiteX0" fmla="*/ 523875 w 523875"/>
                  <a:gd name="connsiteY0" fmla="*/ 0 h 178030"/>
                  <a:gd name="connsiteX1" fmla="*/ 149679 w 523875"/>
                  <a:gd name="connsiteY1" fmla="*/ 36563 h 178030"/>
                  <a:gd name="connsiteX2" fmla="*/ 0 w 523875"/>
                  <a:gd name="connsiteY2" fmla="*/ 178030 h 178030"/>
                  <a:gd name="connsiteX0" fmla="*/ 523875 w 523875"/>
                  <a:gd name="connsiteY0" fmla="*/ 0 h 178030"/>
                  <a:gd name="connsiteX1" fmla="*/ 149679 w 523875"/>
                  <a:gd name="connsiteY1" fmla="*/ 36563 h 178030"/>
                  <a:gd name="connsiteX2" fmla="*/ 0 w 523875"/>
                  <a:gd name="connsiteY2" fmla="*/ 178030 h 178030"/>
                  <a:gd name="connsiteX0" fmla="*/ 474428 w 474428"/>
                  <a:gd name="connsiteY0" fmla="*/ 0 h 178030"/>
                  <a:gd name="connsiteX1" fmla="*/ 149679 w 474428"/>
                  <a:gd name="connsiteY1" fmla="*/ 36563 h 178030"/>
                  <a:gd name="connsiteX2" fmla="*/ 0 w 474428"/>
                  <a:gd name="connsiteY2" fmla="*/ 178030 h 178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4428" h="178030">
                    <a:moveTo>
                      <a:pt x="474428" y="0"/>
                    </a:moveTo>
                    <a:cubicBezTo>
                      <a:pt x="341455" y="109"/>
                      <a:pt x="228750" y="6891"/>
                      <a:pt x="149679" y="36563"/>
                    </a:cubicBezTo>
                    <a:cubicBezTo>
                      <a:pt x="70608" y="66235"/>
                      <a:pt x="38644" y="87818"/>
                      <a:pt x="0" y="178030"/>
                    </a:cubicBezTo>
                  </a:path>
                </a:pathLst>
              </a:custGeom>
              <a:noFill/>
              <a:ln w="12700" cap="flat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ja-JP" altLang="en-US">
                  <a:latin typeface="黑体" pitchFamily="49" charset="-122"/>
                  <a:ea typeface="黑体" pitchFamily="49" charset="-122"/>
                </a:endParaRPr>
              </a:p>
            </p:txBody>
          </p:sp>
        </p:grpSp>
      </p:grp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7519" y="3699030"/>
            <a:ext cx="4149946" cy="198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4610036" y="2708920"/>
            <a:ext cx="276999" cy="6750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" smtClean="0"/>
              <a:t>●   ●   ●   ●   ●   ●</a:t>
            </a:r>
            <a:endParaRPr lang="zh-CN" altLang="en-US" sz="400"/>
          </a:p>
        </p:txBody>
      </p:sp>
      <p:sp>
        <p:nvSpPr>
          <p:cNvPr id="40" name="TextBox 39"/>
          <p:cNvSpPr txBox="1"/>
          <p:nvPr/>
        </p:nvSpPr>
        <p:spPr>
          <a:xfrm>
            <a:off x="4553998" y="5589240"/>
            <a:ext cx="4194466" cy="79084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0" bIns="3600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GOE: Gate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输出使能信号，控制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Gate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ON/OFF        </a:t>
            </a:r>
          </a:p>
          <a:p>
            <a:pPr>
              <a:lnSpc>
                <a:spcPts val="1400"/>
              </a:lnSpc>
            </a:pPr>
            <a:r>
              <a:rPr lang="en-US" altLang="ja-JP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ja-JP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ja-JP" sz="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Low:</a:t>
            </a:r>
            <a:r>
              <a:rPr lang="en-US" altLang="zh-CN" sz="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Gate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ON                                    High</a:t>
            </a:r>
            <a:r>
              <a:rPr lang="en-US" altLang="ja-JP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ja-JP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Gate OFF </a:t>
            </a:r>
          </a:p>
          <a:p>
            <a:pPr>
              <a:lnSpc>
                <a:spcPts val="1400"/>
              </a:lnSpc>
            </a:pP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GCK: Gate Drive 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时钟信号                </a:t>
            </a: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GSP:    Gate Drive 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起始信号。</a:t>
            </a: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400"/>
              </a:lnSpc>
            </a:pPr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LS:  Source</a:t>
            </a:r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信号锁定脉冲信号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62010" y="3501008"/>
            <a:ext cx="1530171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 TIMMING 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信号波形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4" descr="b.png"/>
          <p:cNvPicPr>
            <a:picLocks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r="19163"/>
          <a:stretch/>
        </p:blipFill>
        <p:spPr bwMode="auto">
          <a:xfrm flipH="1">
            <a:off x="7020272" y="41466"/>
            <a:ext cx="1079728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4" descr="b.png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 flipH="1">
            <a:off x="7380312" y="41466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164288" y="432365"/>
            <a:ext cx="129614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原理与维修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/>
          <a:stretch/>
        </p:blipFill>
        <p:spPr bwMode="auto">
          <a:xfrm>
            <a:off x="2272566" y="484710"/>
            <a:ext cx="2229918" cy="3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66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4" descr="b.pn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34626" y="414000"/>
            <a:ext cx="82906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  录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79252" y="620688"/>
            <a:ext cx="5673068" cy="6108653"/>
            <a:chOff x="1819617" y="1217659"/>
            <a:chExt cx="5673068" cy="6108653"/>
          </a:xfrm>
        </p:grpSpPr>
        <p:sp>
          <p:nvSpPr>
            <p:cNvPr id="40" name="AutoShape 12"/>
            <p:cNvSpPr>
              <a:spLocks noChangeArrowheads="1"/>
            </p:cNvSpPr>
            <p:nvPr/>
          </p:nvSpPr>
          <p:spPr bwMode="auto">
            <a:xfrm rot="10800000" flipH="1">
              <a:off x="3127226" y="1217659"/>
              <a:ext cx="3028950" cy="2773362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3FEDB7"/>
                </a:gs>
                <a:gs pos="100000">
                  <a:srgbClr val="CCEC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AutoShape 13"/>
            <p:cNvSpPr>
              <a:spLocks noChangeArrowheads="1"/>
            </p:cNvSpPr>
            <p:nvPr/>
          </p:nvSpPr>
          <p:spPr bwMode="auto">
            <a:xfrm rot="7200000" flipV="1">
              <a:off x="4252119" y="3255146"/>
              <a:ext cx="3028950" cy="2773362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4628FC"/>
                </a:gs>
                <a:gs pos="100000">
                  <a:srgbClr val="CCEC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AutoShape 14"/>
            <p:cNvSpPr>
              <a:spLocks noChangeArrowheads="1"/>
            </p:cNvSpPr>
            <p:nvPr/>
          </p:nvSpPr>
          <p:spPr bwMode="auto">
            <a:xfrm rot="14400000" flipH="1" flipV="1">
              <a:off x="1839119" y="3277764"/>
              <a:ext cx="3028950" cy="2773362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72E41C"/>
                </a:gs>
                <a:gs pos="100000">
                  <a:srgbClr val="CCEC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" name="AutoShape 15"/>
            <p:cNvSpPr>
              <a:spLocks noChangeArrowheads="1"/>
            </p:cNvSpPr>
            <p:nvPr/>
          </p:nvSpPr>
          <p:spPr bwMode="auto">
            <a:xfrm rot="10800000" flipH="1" flipV="1">
              <a:off x="2725830" y="4257675"/>
              <a:ext cx="3667125" cy="3068637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" name="Oval 19"/>
            <p:cNvSpPr>
              <a:spLocks noChangeArrowheads="1"/>
            </p:cNvSpPr>
            <p:nvPr/>
          </p:nvSpPr>
          <p:spPr bwMode="auto">
            <a:xfrm>
              <a:off x="3008313" y="2432420"/>
              <a:ext cx="3095625" cy="3095625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5" name="Oval 20"/>
            <p:cNvSpPr>
              <a:spLocks noChangeArrowheads="1"/>
            </p:cNvSpPr>
            <p:nvPr/>
          </p:nvSpPr>
          <p:spPr bwMode="auto">
            <a:xfrm>
              <a:off x="3135313" y="2559420"/>
              <a:ext cx="2843212" cy="2843212"/>
            </a:xfrm>
            <a:prstGeom prst="ellipse">
              <a:avLst/>
            </a:prstGeom>
            <a:solidFill>
              <a:srgbClr val="99CCFF">
                <a:alpha val="50000"/>
              </a:srgbClr>
            </a:solidFill>
            <a:ln w="57150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6" name="Arc 40"/>
            <p:cNvSpPr>
              <a:spLocks/>
            </p:cNvSpPr>
            <p:nvPr/>
          </p:nvSpPr>
          <p:spPr bwMode="auto">
            <a:xfrm rot="4500000">
              <a:off x="4710113" y="3805607"/>
              <a:ext cx="1200150" cy="1216025"/>
            </a:xfrm>
            <a:custGeom>
              <a:avLst/>
              <a:gdLst>
                <a:gd name="G0" fmla="+- 0 0 0"/>
                <a:gd name="G1" fmla="+- 20919 0 0"/>
                <a:gd name="G2" fmla="+- 21600 0 0"/>
                <a:gd name="T0" fmla="*/ 5380 w 20690"/>
                <a:gd name="T1" fmla="*/ 0 h 20919"/>
                <a:gd name="T2" fmla="*/ 20690 w 20690"/>
                <a:gd name="T3" fmla="*/ 14717 h 20919"/>
                <a:gd name="T4" fmla="*/ 0 w 20690"/>
                <a:gd name="T5" fmla="*/ 20919 h 20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0" h="20919" fill="none" extrusionOk="0">
                  <a:moveTo>
                    <a:pt x="5380" y="-1"/>
                  </a:moveTo>
                  <a:cubicBezTo>
                    <a:pt x="12709" y="1884"/>
                    <a:pt x="18517" y="7467"/>
                    <a:pt x="20690" y="14716"/>
                  </a:cubicBezTo>
                </a:path>
                <a:path w="20690" h="20919" stroke="0" extrusionOk="0">
                  <a:moveTo>
                    <a:pt x="5380" y="-1"/>
                  </a:moveTo>
                  <a:cubicBezTo>
                    <a:pt x="12709" y="1884"/>
                    <a:pt x="18517" y="7467"/>
                    <a:pt x="20690" y="14716"/>
                  </a:cubicBezTo>
                  <a:lnTo>
                    <a:pt x="0" y="20919"/>
                  </a:lnTo>
                  <a:close/>
                </a:path>
              </a:pathLst>
            </a:custGeom>
            <a:gradFill rotWithShape="1">
              <a:gsLst>
                <a:gs pos="0">
                  <a:srgbClr val="3C3C90"/>
                </a:gs>
                <a:gs pos="100000">
                  <a:srgbClr val="33669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" name="Arc 41"/>
            <p:cNvSpPr>
              <a:spLocks/>
            </p:cNvSpPr>
            <p:nvPr/>
          </p:nvSpPr>
          <p:spPr bwMode="auto">
            <a:xfrm rot="2803024" flipH="1">
              <a:off x="4020358" y="2533497"/>
              <a:ext cx="1195200" cy="1213200"/>
            </a:xfrm>
            <a:custGeom>
              <a:avLst/>
              <a:gdLst>
                <a:gd name="G0" fmla="+- 0 0 0"/>
                <a:gd name="G1" fmla="+- 20739 0 0"/>
                <a:gd name="G2" fmla="+- 21600 0 0"/>
                <a:gd name="T0" fmla="*/ 6038 w 20704"/>
                <a:gd name="T1" fmla="*/ 0 h 20739"/>
                <a:gd name="T2" fmla="*/ 20704 w 20704"/>
                <a:gd name="T3" fmla="*/ 14583 h 20739"/>
                <a:gd name="T4" fmla="*/ 0 w 20704"/>
                <a:gd name="T5" fmla="*/ 20739 h 20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04" h="20739" fill="none" extrusionOk="0">
                  <a:moveTo>
                    <a:pt x="6037" y="0"/>
                  </a:moveTo>
                  <a:cubicBezTo>
                    <a:pt x="13087" y="2052"/>
                    <a:pt x="18611" y="7545"/>
                    <a:pt x="20704" y="14582"/>
                  </a:cubicBezTo>
                </a:path>
                <a:path w="20704" h="20739" stroke="0" extrusionOk="0">
                  <a:moveTo>
                    <a:pt x="6037" y="0"/>
                  </a:moveTo>
                  <a:cubicBezTo>
                    <a:pt x="13087" y="2052"/>
                    <a:pt x="18611" y="7545"/>
                    <a:pt x="20704" y="14582"/>
                  </a:cubicBezTo>
                  <a:lnTo>
                    <a:pt x="0" y="20739"/>
                  </a:lnTo>
                  <a:close/>
                </a:path>
              </a:pathLst>
            </a:custGeom>
            <a:gradFill rotWithShape="1">
              <a:gsLst>
                <a:gs pos="0">
                  <a:srgbClr val="296540"/>
                </a:gs>
                <a:gs pos="100000">
                  <a:srgbClr val="3D9983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8" name="Arc 42"/>
            <p:cNvSpPr>
              <a:spLocks/>
            </p:cNvSpPr>
            <p:nvPr/>
          </p:nvSpPr>
          <p:spPr bwMode="auto">
            <a:xfrm rot="17100000" flipH="1">
              <a:off x="3229769" y="3806401"/>
              <a:ext cx="1193800" cy="1211262"/>
            </a:xfrm>
            <a:custGeom>
              <a:avLst/>
              <a:gdLst>
                <a:gd name="G0" fmla="+- 0 0 0"/>
                <a:gd name="G1" fmla="+- 20851 0 0"/>
                <a:gd name="G2" fmla="+- 21600 0 0"/>
                <a:gd name="T0" fmla="*/ 5637 w 20584"/>
                <a:gd name="T1" fmla="*/ 0 h 20851"/>
                <a:gd name="T2" fmla="*/ 20584 w 20584"/>
                <a:gd name="T3" fmla="*/ 14306 h 20851"/>
                <a:gd name="T4" fmla="*/ 0 w 20584"/>
                <a:gd name="T5" fmla="*/ 20851 h 20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584" h="20851" fill="none" extrusionOk="0">
                  <a:moveTo>
                    <a:pt x="5637" y="-1"/>
                  </a:moveTo>
                  <a:cubicBezTo>
                    <a:pt x="12728" y="1916"/>
                    <a:pt x="18358" y="7305"/>
                    <a:pt x="20584" y="14305"/>
                  </a:cubicBezTo>
                </a:path>
                <a:path w="20584" h="20851" stroke="0" extrusionOk="0">
                  <a:moveTo>
                    <a:pt x="5637" y="-1"/>
                  </a:moveTo>
                  <a:cubicBezTo>
                    <a:pt x="12728" y="1916"/>
                    <a:pt x="18358" y="7305"/>
                    <a:pt x="20584" y="14305"/>
                  </a:cubicBezTo>
                  <a:lnTo>
                    <a:pt x="0" y="20851"/>
                  </a:lnTo>
                  <a:close/>
                </a:path>
              </a:pathLst>
            </a:custGeom>
            <a:gradFill rotWithShape="1">
              <a:gsLst>
                <a:gs pos="0">
                  <a:srgbClr val="57902C"/>
                </a:gs>
                <a:gs pos="100000">
                  <a:srgbClr val="90C94B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9" name="Arc 45"/>
            <p:cNvSpPr>
              <a:spLocks/>
            </p:cNvSpPr>
            <p:nvPr/>
          </p:nvSpPr>
          <p:spPr bwMode="auto">
            <a:xfrm rot="4500000">
              <a:off x="4663281" y="3863552"/>
              <a:ext cx="828675" cy="836612"/>
            </a:xfrm>
            <a:custGeom>
              <a:avLst/>
              <a:gdLst>
                <a:gd name="G0" fmla="+- 0 0 0"/>
                <a:gd name="G1" fmla="+- 20863 0 0"/>
                <a:gd name="G2" fmla="+- 21600 0 0"/>
                <a:gd name="T0" fmla="*/ 5593 w 20718"/>
                <a:gd name="T1" fmla="*/ 0 h 20863"/>
                <a:gd name="T2" fmla="*/ 20718 w 20718"/>
                <a:gd name="T3" fmla="*/ 14753 h 20863"/>
                <a:gd name="T4" fmla="*/ 0 w 20718"/>
                <a:gd name="T5" fmla="*/ 20863 h 20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18" h="20863" fill="none" extrusionOk="0">
                  <a:moveTo>
                    <a:pt x="5593" y="-1"/>
                  </a:moveTo>
                  <a:cubicBezTo>
                    <a:pt x="12859" y="1947"/>
                    <a:pt x="18589" y="7536"/>
                    <a:pt x="20717" y="14753"/>
                  </a:cubicBezTo>
                </a:path>
                <a:path w="20718" h="20863" stroke="0" extrusionOk="0">
                  <a:moveTo>
                    <a:pt x="5593" y="-1"/>
                  </a:moveTo>
                  <a:cubicBezTo>
                    <a:pt x="12859" y="1947"/>
                    <a:pt x="18589" y="7536"/>
                    <a:pt x="20717" y="14753"/>
                  </a:cubicBezTo>
                  <a:lnTo>
                    <a:pt x="0" y="20863"/>
                  </a:lnTo>
                  <a:close/>
                </a:path>
              </a:pathLst>
            </a:custGeom>
            <a:gradFill rotWithShape="1">
              <a:gsLst>
                <a:gs pos="0">
                  <a:srgbClr val="2E2E70"/>
                </a:gs>
                <a:gs pos="100000">
                  <a:srgbClr val="336699"/>
                </a:gs>
              </a:gsLst>
              <a:lin ang="5400000" scaled="1"/>
            </a:gradFill>
            <a:ln w="317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Arc 46"/>
            <p:cNvSpPr>
              <a:spLocks/>
            </p:cNvSpPr>
            <p:nvPr/>
          </p:nvSpPr>
          <p:spPr bwMode="auto">
            <a:xfrm rot="2786983" flipH="1">
              <a:off x="4195165" y="2986949"/>
              <a:ext cx="824400" cy="835200"/>
            </a:xfrm>
            <a:custGeom>
              <a:avLst/>
              <a:gdLst>
                <a:gd name="G0" fmla="+- 0 0 0"/>
                <a:gd name="G1" fmla="+- 20650 0 0"/>
                <a:gd name="G2" fmla="+- 21600 0 0"/>
                <a:gd name="T0" fmla="*/ 6335 w 20600"/>
                <a:gd name="T1" fmla="*/ 0 h 20650"/>
                <a:gd name="T2" fmla="*/ 20600 w 20600"/>
                <a:gd name="T3" fmla="*/ 14154 h 20650"/>
                <a:gd name="T4" fmla="*/ 0 w 20600"/>
                <a:gd name="T5" fmla="*/ 20650 h 20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00" h="20650" fill="none" extrusionOk="0">
                  <a:moveTo>
                    <a:pt x="6335" y="-1"/>
                  </a:moveTo>
                  <a:cubicBezTo>
                    <a:pt x="13128" y="2084"/>
                    <a:pt x="18462" y="7376"/>
                    <a:pt x="20600" y="14153"/>
                  </a:cubicBezTo>
                </a:path>
                <a:path w="20600" h="20650" stroke="0" extrusionOk="0">
                  <a:moveTo>
                    <a:pt x="6335" y="-1"/>
                  </a:moveTo>
                  <a:cubicBezTo>
                    <a:pt x="13128" y="2084"/>
                    <a:pt x="18462" y="7376"/>
                    <a:pt x="20600" y="14153"/>
                  </a:cubicBezTo>
                  <a:lnTo>
                    <a:pt x="0" y="20650"/>
                  </a:lnTo>
                  <a:close/>
                </a:path>
              </a:pathLst>
            </a:custGeom>
            <a:gradFill rotWithShape="1">
              <a:gsLst>
                <a:gs pos="0">
                  <a:srgbClr val="163622"/>
                </a:gs>
                <a:gs pos="100000">
                  <a:srgbClr val="3D9983"/>
                </a:gs>
              </a:gsLst>
              <a:lin ang="5400000" scaled="1"/>
            </a:gradFill>
            <a:ln w="317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" name="Arc 47"/>
            <p:cNvSpPr>
              <a:spLocks/>
            </p:cNvSpPr>
            <p:nvPr/>
          </p:nvSpPr>
          <p:spPr bwMode="auto">
            <a:xfrm rot="17100000" flipH="1">
              <a:off x="3639344" y="3863551"/>
              <a:ext cx="825500" cy="833438"/>
            </a:xfrm>
            <a:custGeom>
              <a:avLst/>
              <a:gdLst>
                <a:gd name="G0" fmla="+- 0 0 0"/>
                <a:gd name="G1" fmla="+- 20821 0 0"/>
                <a:gd name="G2" fmla="+- 21600 0 0"/>
                <a:gd name="T0" fmla="*/ 5747 w 20653"/>
                <a:gd name="T1" fmla="*/ 0 h 20821"/>
                <a:gd name="T2" fmla="*/ 20653 w 20653"/>
                <a:gd name="T3" fmla="*/ 14496 h 20821"/>
                <a:gd name="T4" fmla="*/ 0 w 20653"/>
                <a:gd name="T5" fmla="*/ 20821 h 20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3" h="20821" fill="none" extrusionOk="0">
                  <a:moveTo>
                    <a:pt x="5747" y="-1"/>
                  </a:moveTo>
                  <a:cubicBezTo>
                    <a:pt x="12867" y="1965"/>
                    <a:pt x="18490" y="7432"/>
                    <a:pt x="20653" y="14495"/>
                  </a:cubicBezTo>
                </a:path>
                <a:path w="20653" h="20821" stroke="0" extrusionOk="0">
                  <a:moveTo>
                    <a:pt x="5747" y="-1"/>
                  </a:moveTo>
                  <a:cubicBezTo>
                    <a:pt x="12867" y="1965"/>
                    <a:pt x="18490" y="7432"/>
                    <a:pt x="20653" y="14495"/>
                  </a:cubicBezTo>
                  <a:lnTo>
                    <a:pt x="0" y="20821"/>
                  </a:lnTo>
                  <a:close/>
                </a:path>
              </a:pathLst>
            </a:custGeom>
            <a:gradFill rotWithShape="1">
              <a:gsLst>
                <a:gs pos="0">
                  <a:srgbClr val="426D21"/>
                </a:gs>
                <a:gs pos="100000">
                  <a:srgbClr val="90C94B"/>
                </a:gs>
              </a:gsLst>
              <a:lin ang="5400000" scaled="1"/>
            </a:gradFill>
            <a:ln w="317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2" name="Oval 48"/>
            <p:cNvSpPr>
              <a:spLocks noChangeArrowheads="1"/>
            </p:cNvSpPr>
            <p:nvPr/>
          </p:nvSpPr>
          <p:spPr bwMode="auto">
            <a:xfrm>
              <a:off x="3887788" y="3294432"/>
              <a:ext cx="1368425" cy="1368425"/>
            </a:xfrm>
            <a:prstGeom prst="ellipse">
              <a:avLst/>
            </a:prstGeom>
            <a:gradFill rotWithShape="1">
              <a:gsLst>
                <a:gs pos="0">
                  <a:srgbClr val="BDE6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3" name="Oval 49"/>
            <p:cNvSpPr>
              <a:spLocks noChangeArrowheads="1"/>
            </p:cNvSpPr>
            <p:nvPr/>
          </p:nvSpPr>
          <p:spPr bwMode="auto">
            <a:xfrm>
              <a:off x="3959225" y="3378570"/>
              <a:ext cx="1223963" cy="1220787"/>
            </a:xfrm>
            <a:prstGeom prst="ellipse">
              <a:avLst/>
            </a:prstGeom>
            <a:gradFill rotWithShape="0">
              <a:gsLst>
                <a:gs pos="0">
                  <a:srgbClr val="A1BAD3">
                    <a:alpha val="64999"/>
                  </a:srgbClr>
                </a:gs>
                <a:gs pos="43000">
                  <a:srgbClr val="A1BAD3">
                    <a:gamma/>
                    <a:tint val="28627"/>
                    <a:invGamma/>
                    <a:alpha val="63000"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1600" smtClean="0">
                <a:solidFill>
                  <a:srgbClr val="000000"/>
                </a:solidFill>
                <a:ea typeface="HY견고딕" pitchFamily="18" charset="-127"/>
              </a:endParaRPr>
            </a:p>
          </p:txBody>
        </p:sp>
        <p:sp>
          <p:nvSpPr>
            <p:cNvPr id="54" name="AutoShape 52"/>
            <p:cNvSpPr>
              <a:spLocks noChangeAspect="1" noChangeArrowheads="1"/>
            </p:cNvSpPr>
            <p:nvPr/>
          </p:nvSpPr>
          <p:spPr bwMode="auto">
            <a:xfrm>
              <a:off x="3960813" y="3380157"/>
              <a:ext cx="1220787" cy="1220788"/>
            </a:xfrm>
            <a:custGeom>
              <a:avLst/>
              <a:gdLst>
                <a:gd name="G0" fmla="+- 451 0 0"/>
                <a:gd name="G1" fmla="+- 21600 0 451"/>
                <a:gd name="G2" fmla="+- 21600 0 45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51" y="10800"/>
                  </a:moveTo>
                  <a:cubicBezTo>
                    <a:pt x="451" y="16516"/>
                    <a:pt x="5084" y="21149"/>
                    <a:pt x="10800" y="21149"/>
                  </a:cubicBezTo>
                  <a:cubicBezTo>
                    <a:pt x="16516" y="21149"/>
                    <a:pt x="21149" y="16516"/>
                    <a:pt x="21149" y="10800"/>
                  </a:cubicBezTo>
                  <a:cubicBezTo>
                    <a:pt x="21149" y="5084"/>
                    <a:pt x="16516" y="451"/>
                    <a:pt x="10800" y="451"/>
                  </a:cubicBezTo>
                  <a:cubicBezTo>
                    <a:pt x="5084" y="451"/>
                    <a:pt x="451" y="5084"/>
                    <a:pt x="451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CCECFF">
                    <a:alpha val="0"/>
                  </a:srgbClr>
                </a:gs>
                <a:gs pos="100000">
                  <a:srgbClr val="068E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55" name="Picture 105" descr="02章_05-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400" y="4278682"/>
              <a:ext cx="188913" cy="18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06" descr="02章_05-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054918"/>
              <a:ext cx="188912" cy="18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09" descr="02章_05-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700" y="4278682"/>
              <a:ext cx="188913" cy="18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AutoShape 121"/>
            <p:cNvSpPr>
              <a:spLocks noChangeArrowheads="1"/>
            </p:cNvSpPr>
            <p:nvPr/>
          </p:nvSpPr>
          <p:spPr bwMode="auto">
            <a:xfrm>
              <a:off x="4283968" y="2746943"/>
              <a:ext cx="604838" cy="307975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99CC">
                          <a:gamma/>
                          <a:tint val="31765"/>
                          <a:invGamma/>
                        </a:srgbClr>
                      </a:gs>
                      <a:gs pos="100000">
                        <a:srgbClr val="0099CC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339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890C8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b="1" dirty="0" smtClean="0">
                  <a:solidFill>
                    <a:srgbClr val="FFFFFF"/>
                  </a:solidFill>
                  <a:latin typeface="Century Gothic" pitchFamily="34" charset="0"/>
                  <a:ea typeface="굴림" pitchFamily="34" charset="-127"/>
                </a:rPr>
                <a:t>1</a:t>
              </a:r>
            </a:p>
          </p:txBody>
        </p:sp>
        <p:sp>
          <p:nvSpPr>
            <p:cNvPr id="59" name="AutoShape 123"/>
            <p:cNvSpPr>
              <a:spLocks noChangeArrowheads="1"/>
            </p:cNvSpPr>
            <p:nvPr/>
          </p:nvSpPr>
          <p:spPr bwMode="auto">
            <a:xfrm>
              <a:off x="5220072" y="4207046"/>
              <a:ext cx="604837" cy="306387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99CC">
                          <a:gamma/>
                          <a:tint val="31765"/>
                          <a:invGamma/>
                        </a:srgbClr>
                      </a:gs>
                      <a:gs pos="100000">
                        <a:srgbClr val="0099CC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339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890C8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b="1" dirty="0" smtClean="0">
                  <a:solidFill>
                    <a:srgbClr val="FFFFFF"/>
                  </a:solidFill>
                  <a:latin typeface="Century Gothic" pitchFamily="34" charset="0"/>
                  <a:ea typeface="굴림" pitchFamily="34" charset="-127"/>
                </a:rPr>
                <a:t>3</a:t>
              </a:r>
            </a:p>
          </p:txBody>
        </p:sp>
        <p:sp>
          <p:nvSpPr>
            <p:cNvPr id="60" name="AutoShape 124"/>
            <p:cNvSpPr>
              <a:spLocks noChangeArrowheads="1"/>
            </p:cNvSpPr>
            <p:nvPr/>
          </p:nvSpPr>
          <p:spPr bwMode="auto">
            <a:xfrm>
              <a:off x="3275856" y="4207046"/>
              <a:ext cx="604838" cy="306387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99CC">
                          <a:gamma/>
                          <a:tint val="31765"/>
                          <a:invGamma/>
                        </a:srgbClr>
                      </a:gs>
                      <a:gs pos="100000">
                        <a:srgbClr val="0099CC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339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890C8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b="1" dirty="0" smtClean="0">
                  <a:solidFill>
                    <a:srgbClr val="FFFFFF"/>
                  </a:solidFill>
                  <a:latin typeface="Century Gothic" pitchFamily="34" charset="0"/>
                  <a:ea typeface="굴림" pitchFamily="34" charset="-127"/>
                </a:rPr>
                <a:t>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39232" y="3546548"/>
              <a:ext cx="1065535" cy="876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研修内容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34739" y="1865731"/>
              <a:ext cx="1081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产品介绍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19617" y="4242574"/>
              <a:ext cx="1280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安装调试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212105" y="4243773"/>
              <a:ext cx="1280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原理与维修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15829" y="1543061"/>
            <a:ext cx="8214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P3-P6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50376" y="3933056"/>
            <a:ext cx="82142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P7-P11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14872" y="3933056"/>
            <a:ext cx="82142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P12-P21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19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9511" y="836711"/>
            <a:ext cx="6393727" cy="287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8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2" y="3807830"/>
            <a:ext cx="1494128" cy="101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89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6000"/>
                    </a14:imgEffect>
                    <a14:imgEffect>
                      <a14:brightnessContrast bright="4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61" y="3807830"/>
            <a:ext cx="1545703" cy="101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79512" y="4562503"/>
            <a:ext cx="333771" cy="246221"/>
            <a:chOff x="3158109" y="5373216"/>
            <a:chExt cx="333771" cy="246221"/>
          </a:xfrm>
        </p:grpSpPr>
        <p:sp>
          <p:nvSpPr>
            <p:cNvPr id="2" name="矩形 1"/>
            <p:cNvSpPr/>
            <p:nvPr/>
          </p:nvSpPr>
          <p:spPr>
            <a:xfrm>
              <a:off x="3203848" y="5373216"/>
              <a:ext cx="230236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58109" y="5373216"/>
              <a:ext cx="333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34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802161" y="4562503"/>
            <a:ext cx="333771" cy="246221"/>
            <a:chOff x="3158109" y="5373216"/>
            <a:chExt cx="333771" cy="246221"/>
          </a:xfrm>
        </p:grpSpPr>
        <p:sp>
          <p:nvSpPr>
            <p:cNvPr id="12" name="矩形 11"/>
            <p:cNvSpPr/>
            <p:nvPr/>
          </p:nvSpPr>
          <p:spPr>
            <a:xfrm>
              <a:off x="3203848" y="5373216"/>
              <a:ext cx="230236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8109" y="5373216"/>
              <a:ext cx="333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35</a:t>
              </a:r>
            </a:p>
          </p:txBody>
        </p:sp>
      </p:grpSp>
      <p:pic>
        <p:nvPicPr>
          <p:cNvPr id="293896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b="3717"/>
          <a:stretch/>
        </p:blipFill>
        <p:spPr bwMode="auto">
          <a:xfrm>
            <a:off x="3453035" y="3800612"/>
            <a:ext cx="1447452" cy="101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3453035" y="4555285"/>
            <a:ext cx="333771" cy="246221"/>
            <a:chOff x="3158109" y="5373216"/>
            <a:chExt cx="333771" cy="246221"/>
          </a:xfrm>
        </p:grpSpPr>
        <p:sp>
          <p:nvSpPr>
            <p:cNvPr id="17" name="矩形 16"/>
            <p:cNvSpPr/>
            <p:nvPr/>
          </p:nvSpPr>
          <p:spPr>
            <a:xfrm>
              <a:off x="3203848" y="5373216"/>
              <a:ext cx="230236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58109" y="5373216"/>
              <a:ext cx="333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36</a:t>
              </a:r>
            </a:p>
          </p:txBody>
        </p:sp>
      </p:grpSp>
      <p:pic>
        <p:nvPicPr>
          <p:cNvPr id="29389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89040"/>
            <a:ext cx="1569191" cy="101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004048" y="4562503"/>
            <a:ext cx="333771" cy="246221"/>
            <a:chOff x="3158109" y="5373216"/>
            <a:chExt cx="333771" cy="246221"/>
          </a:xfrm>
        </p:grpSpPr>
        <p:sp>
          <p:nvSpPr>
            <p:cNvPr id="21" name="矩形 20"/>
            <p:cNvSpPr/>
            <p:nvPr/>
          </p:nvSpPr>
          <p:spPr>
            <a:xfrm>
              <a:off x="3203848" y="5373216"/>
              <a:ext cx="230236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8109" y="5373216"/>
              <a:ext cx="333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44</a:t>
              </a:r>
            </a:p>
          </p:txBody>
        </p:sp>
      </p:grpSp>
      <p:pic>
        <p:nvPicPr>
          <p:cNvPr id="293899" name="Picture 11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r="1617" b="1526"/>
          <a:stretch/>
        </p:blipFill>
        <p:spPr bwMode="auto">
          <a:xfrm>
            <a:off x="188532" y="4880731"/>
            <a:ext cx="1512168" cy="101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133773" y="5642623"/>
            <a:ext cx="333771" cy="246221"/>
            <a:chOff x="3158109" y="5373216"/>
            <a:chExt cx="333771" cy="246221"/>
          </a:xfrm>
        </p:grpSpPr>
        <p:sp>
          <p:nvSpPr>
            <p:cNvPr id="26" name="矩形 25"/>
            <p:cNvSpPr/>
            <p:nvPr/>
          </p:nvSpPr>
          <p:spPr>
            <a:xfrm>
              <a:off x="3203848" y="5373216"/>
              <a:ext cx="230236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58109" y="5373216"/>
              <a:ext cx="333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48</a:t>
              </a:r>
            </a:p>
          </p:txBody>
        </p:sp>
      </p:grpSp>
      <p:pic>
        <p:nvPicPr>
          <p:cNvPr id="293900" name="Picture 1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b="3218"/>
          <a:stretch/>
        </p:blipFill>
        <p:spPr bwMode="auto">
          <a:xfrm>
            <a:off x="1802161" y="4880732"/>
            <a:ext cx="1545703" cy="101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1802161" y="5642623"/>
            <a:ext cx="333771" cy="246221"/>
            <a:chOff x="3158109" y="5373216"/>
            <a:chExt cx="333771" cy="246221"/>
          </a:xfrm>
        </p:grpSpPr>
        <p:sp>
          <p:nvSpPr>
            <p:cNvPr id="30" name="矩形 29"/>
            <p:cNvSpPr/>
            <p:nvPr/>
          </p:nvSpPr>
          <p:spPr>
            <a:xfrm>
              <a:off x="3203848" y="5373216"/>
              <a:ext cx="230236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58109" y="5373216"/>
              <a:ext cx="333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65</a:t>
              </a:r>
            </a:p>
          </p:txBody>
        </p:sp>
      </p:grpSp>
      <p:pic>
        <p:nvPicPr>
          <p:cNvPr id="293901" name="Picture 1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" r="3740"/>
          <a:stretch/>
        </p:blipFill>
        <p:spPr bwMode="auto">
          <a:xfrm>
            <a:off x="3453035" y="4873514"/>
            <a:ext cx="1447452" cy="102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组合 32"/>
          <p:cNvGrpSpPr/>
          <p:nvPr/>
        </p:nvGrpSpPr>
        <p:grpSpPr>
          <a:xfrm>
            <a:off x="3453035" y="5635405"/>
            <a:ext cx="333771" cy="246221"/>
            <a:chOff x="3158109" y="5373216"/>
            <a:chExt cx="333771" cy="246221"/>
          </a:xfrm>
        </p:grpSpPr>
        <p:sp>
          <p:nvSpPr>
            <p:cNvPr id="34" name="矩形 33"/>
            <p:cNvSpPr/>
            <p:nvPr/>
          </p:nvSpPr>
          <p:spPr>
            <a:xfrm>
              <a:off x="3203848" y="5373216"/>
              <a:ext cx="230236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58109" y="5373216"/>
              <a:ext cx="333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73</a:t>
              </a:r>
            </a:p>
          </p:txBody>
        </p:sp>
      </p:grpSp>
      <p:pic>
        <p:nvPicPr>
          <p:cNvPr id="293902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871604"/>
            <a:ext cx="3888432" cy="10251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9324528" y="1391538"/>
            <a:ext cx="0" cy="493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516216" y="4982979"/>
            <a:ext cx="9743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LVDS</a:t>
            </a:r>
            <a:r>
              <a:rPr lang="zh-CN" altLang="en-US" sz="1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线插座</a:t>
            </a:r>
            <a:endParaRPr lang="zh-CN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293903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65131" y="3949495"/>
            <a:ext cx="1038474" cy="71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接箭头连接符 23"/>
          <p:cNvCxnSpPr/>
          <p:nvPr/>
        </p:nvCxnSpPr>
        <p:spPr>
          <a:xfrm flipV="1">
            <a:off x="8163272" y="3789040"/>
            <a:ext cx="729208" cy="176928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 flipV="1">
            <a:off x="7524328" y="3789040"/>
            <a:ext cx="504056" cy="176928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3909" name="表格 2939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08"/>
              </p:ext>
            </p:extLst>
          </p:nvPr>
        </p:nvGraphicFramePr>
        <p:xfrm>
          <a:off x="6696737" y="836712"/>
          <a:ext cx="683575" cy="3964796"/>
        </p:xfrm>
        <a:graphic>
          <a:graphicData uri="http://schemas.openxmlformats.org/drawingml/2006/table">
            <a:tbl>
              <a:tblPr/>
              <a:tblGrid>
                <a:gridCol w="331469"/>
                <a:gridCol w="352106"/>
              </a:tblGrid>
              <a:tr h="2132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引脚</a:t>
                      </a:r>
                    </a:p>
                  </a:txBody>
                  <a:tcPr marL="8572" marR="8572" marT="85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电压值</a:t>
                      </a:r>
                    </a:p>
                  </a:txBody>
                  <a:tcPr marL="8572" marR="8572" marT="85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3.41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3.08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1.88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1.88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3.55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6.26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6.55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7.82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8.11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9.68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9.96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11.2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17.9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17.9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17.9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8.8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8.8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7.4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3.43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74/75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GND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77/78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28.1</a:t>
                      </a:r>
                    </a:p>
                  </a:txBody>
                  <a:tcPr marL="8572" marR="8572" marT="857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3910" name="表格 2939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77343"/>
              </p:ext>
            </p:extLst>
          </p:nvPr>
        </p:nvGraphicFramePr>
        <p:xfrm>
          <a:off x="7523879" y="836713"/>
          <a:ext cx="1368601" cy="2016223"/>
        </p:xfrm>
        <a:graphic>
          <a:graphicData uri="http://schemas.openxmlformats.org/drawingml/2006/table">
            <a:tbl>
              <a:tblPr/>
              <a:tblGrid>
                <a:gridCol w="364419"/>
                <a:gridCol w="639763"/>
                <a:gridCol w="364419"/>
              </a:tblGrid>
              <a:tr h="2160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引脚名称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电压值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L/R_01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890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L/R1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0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2D/3D_1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SCL1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WP1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SPIC_PWM3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LD_EN_1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TST_AGE1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88_10B1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RX18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HTPDN1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LOCKN1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3911" name="表格 2939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429070"/>
              </p:ext>
            </p:extLst>
          </p:nvPr>
        </p:nvGraphicFramePr>
        <p:xfrm>
          <a:off x="7524328" y="2992079"/>
          <a:ext cx="1368152" cy="796961"/>
        </p:xfrm>
        <a:graphic>
          <a:graphicData uri="http://schemas.openxmlformats.org/drawingml/2006/table">
            <a:tbl>
              <a:tblPr/>
              <a:tblGrid>
                <a:gridCol w="360040"/>
                <a:gridCol w="332217"/>
                <a:gridCol w="675895"/>
              </a:tblGrid>
              <a:tr h="1638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测试脚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引脚</a:t>
                      </a:r>
                      <a:endParaRPr lang="en-US" altLang="zh-CN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  <a:p>
                      <a:pPr algn="ctr" fontAlgn="ctr"/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名称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电压值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418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RX81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SCL1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3.3V@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常态</a:t>
                      </a:r>
                      <a:b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0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V@OPEN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02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R63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LOCKN1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0V@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常态</a:t>
                      </a:r>
                      <a:b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</a:br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3.3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V@OPEN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3917" name="矩形 293916"/>
          <p:cNvSpPr/>
          <p:nvPr/>
        </p:nvSpPr>
        <p:spPr>
          <a:xfrm>
            <a:off x="7308304" y="5589241"/>
            <a:ext cx="1152128" cy="2923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4133178" y="3356992"/>
            <a:ext cx="1878982" cy="2923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箭头连接符 74"/>
          <p:cNvCxnSpPr/>
          <p:nvPr/>
        </p:nvCxnSpPr>
        <p:spPr>
          <a:xfrm flipV="1">
            <a:off x="6012160" y="868712"/>
            <a:ext cx="664969" cy="248828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6012160" y="3649378"/>
            <a:ext cx="681867" cy="110860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图片 4" descr="b.png"/>
          <p:cNvPicPr>
            <a:picLocks/>
          </p:cNvPicPr>
          <p:nvPr/>
        </p:nvPicPr>
        <p:blipFill rotWithShape="1"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r="19163"/>
          <a:stretch/>
        </p:blipFill>
        <p:spPr bwMode="auto">
          <a:xfrm flipH="1">
            <a:off x="1043608" y="0"/>
            <a:ext cx="1079728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4" descr="b.png"/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66313" y="0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55576" y="375589"/>
            <a:ext cx="129614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原理与维修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3" name="Picture 16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806" y="175778"/>
            <a:ext cx="649329" cy="58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7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79" y="561144"/>
            <a:ext cx="581724" cy="22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8"/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17" y="549155"/>
            <a:ext cx="714189" cy="22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矩形 85"/>
          <p:cNvSpPr/>
          <p:nvPr/>
        </p:nvSpPr>
        <p:spPr>
          <a:xfrm>
            <a:off x="8476854" y="5199003"/>
            <a:ext cx="433132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7" name="直接箭头连接符 86"/>
          <p:cNvCxnSpPr/>
          <p:nvPr/>
        </p:nvCxnSpPr>
        <p:spPr>
          <a:xfrm flipV="1">
            <a:off x="8748464" y="5388747"/>
            <a:ext cx="0" cy="272502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5788643" y="1339066"/>
            <a:ext cx="151509" cy="1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5868144" y="1238563"/>
            <a:ext cx="433132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 flipV="1">
            <a:off x="5796136" y="3285000"/>
            <a:ext cx="0" cy="14400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5579028" y="3110771"/>
            <a:ext cx="433132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220072" y="3110771"/>
            <a:ext cx="410690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 flipH="1" flipV="1">
            <a:off x="5579028" y="3233881"/>
            <a:ext cx="104809" cy="195119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>
            <a:off x="3059832" y="1556784"/>
            <a:ext cx="144016" cy="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131840" y="1454587"/>
            <a:ext cx="354584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3" name="Picture 17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12" y="3424370"/>
            <a:ext cx="581724" cy="22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7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356" y="3424370"/>
            <a:ext cx="581724" cy="22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8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006426"/>
            <a:ext cx="714189" cy="22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矩形 115"/>
          <p:cNvSpPr/>
          <p:nvPr/>
        </p:nvSpPr>
        <p:spPr>
          <a:xfrm>
            <a:off x="1331640" y="1484784"/>
            <a:ext cx="433132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7" name="直接箭头连接符 116"/>
          <p:cNvCxnSpPr/>
          <p:nvPr/>
        </p:nvCxnSpPr>
        <p:spPr>
          <a:xfrm>
            <a:off x="1259632" y="1628800"/>
            <a:ext cx="144016" cy="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/>
        </p:nvCxnSpPr>
        <p:spPr>
          <a:xfrm>
            <a:off x="2051720" y="1988840"/>
            <a:ext cx="180000" cy="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>
            <a:off x="1819002" y="2564904"/>
            <a:ext cx="0" cy="288032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>
            <a:off x="1547664" y="2564904"/>
            <a:ext cx="0" cy="43200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2161918" y="1844824"/>
            <a:ext cx="354584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619672" y="2822739"/>
            <a:ext cx="470001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365695" y="2924944"/>
            <a:ext cx="470001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</a:t>
            </a:r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 rotWithShape="1"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/>
          <a:stretch/>
        </p:blipFill>
        <p:spPr bwMode="auto">
          <a:xfrm>
            <a:off x="2051720" y="915597"/>
            <a:ext cx="2229918" cy="3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3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4" descr="b.png"/>
          <p:cNvPicPr>
            <a:picLocks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t="37273" r="19163"/>
          <a:stretch/>
        </p:blipFill>
        <p:spPr bwMode="auto">
          <a:xfrm flipH="1">
            <a:off x="1043608" y="332656"/>
            <a:ext cx="1079728" cy="49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4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6" y="5149021"/>
            <a:ext cx="1174444" cy="74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107504" y="927302"/>
            <a:ext cx="4333293" cy="4805954"/>
            <a:chOff x="395536" y="1071318"/>
            <a:chExt cx="4333293" cy="4805954"/>
          </a:xfrm>
        </p:grpSpPr>
        <p:grpSp>
          <p:nvGrpSpPr>
            <p:cNvPr id="20" name="组合 19"/>
            <p:cNvGrpSpPr/>
            <p:nvPr/>
          </p:nvGrpSpPr>
          <p:grpSpPr>
            <a:xfrm>
              <a:off x="395536" y="1071318"/>
              <a:ext cx="4333293" cy="4805954"/>
              <a:chOff x="454731" y="476672"/>
              <a:chExt cx="4333293" cy="4805954"/>
            </a:xfrm>
          </p:grpSpPr>
          <p:cxnSp>
            <p:nvCxnSpPr>
              <p:cNvPr id="72" name="直接箭头连接符 71"/>
              <p:cNvCxnSpPr/>
              <p:nvPr/>
            </p:nvCxnSpPr>
            <p:spPr>
              <a:xfrm>
                <a:off x="899592" y="4581128"/>
                <a:ext cx="1908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467544" y="1244352"/>
                <a:ext cx="792088" cy="432048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  <a:effectLst>
                <a:glow>
                  <a:schemeClr val="bg1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 IN PUT</a:t>
                </a:r>
                <a:r>
                  <a:rPr lang="en-US" altLang="zh-CN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619672" y="1256928"/>
                <a:ext cx="792088" cy="425946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PFC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右箭头 7"/>
              <p:cNvSpPr/>
              <p:nvPr/>
            </p:nvSpPr>
            <p:spPr>
              <a:xfrm>
                <a:off x="1258144" y="1316360"/>
                <a:ext cx="360000" cy="288032"/>
              </a:xfrm>
              <a:prstGeom prst="right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右箭头 8"/>
              <p:cNvSpPr/>
              <p:nvPr/>
            </p:nvSpPr>
            <p:spPr>
              <a:xfrm>
                <a:off x="2411760" y="1330077"/>
                <a:ext cx="360000" cy="288032"/>
              </a:xfrm>
              <a:prstGeom prst="right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右箭头 9"/>
              <p:cNvSpPr/>
              <p:nvPr/>
            </p:nvSpPr>
            <p:spPr>
              <a:xfrm>
                <a:off x="3563888" y="1355601"/>
                <a:ext cx="360000" cy="288032"/>
              </a:xfrm>
              <a:prstGeom prst="right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923928" y="548680"/>
                <a:ext cx="792088" cy="489173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待机</a:t>
                </a:r>
                <a:r>
                  <a:rPr lang="en-US" altLang="zh-CN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5V</a:t>
                </a:r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504297" y="4293096"/>
                <a:ext cx="75533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DIMMER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30454" y="4077072"/>
                <a:ext cx="441146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OFL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1547664" y="2988000"/>
                <a:ext cx="0" cy="10440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554849" y="1700808"/>
                <a:ext cx="61747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PS_ON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54849" y="1886635"/>
                <a:ext cx="83388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PNL_POW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 flipV="1">
                <a:off x="2015716" y="1656000"/>
                <a:ext cx="0" cy="1800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/>
              <p:cNvSpPr/>
              <p:nvPr/>
            </p:nvSpPr>
            <p:spPr>
              <a:xfrm>
                <a:off x="2771800" y="1261120"/>
                <a:ext cx="792088" cy="425946"/>
              </a:xfrm>
              <a:prstGeom prst="rect">
                <a:avLst/>
              </a:prstGeom>
              <a:solidFill>
                <a:srgbClr val="00B05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LLC</a:t>
                </a:r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771800" y="611907"/>
                <a:ext cx="792088" cy="425946"/>
              </a:xfrm>
              <a:prstGeom prst="rect">
                <a:avLst/>
              </a:prstGeom>
              <a:solidFill>
                <a:srgbClr val="00B05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反激电源</a:t>
                </a:r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3923844" y="2219747"/>
                <a:ext cx="792088" cy="489173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PNL12V</a:t>
                </a:r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771800" y="2780928"/>
                <a:ext cx="792088" cy="489600"/>
              </a:xfrm>
              <a:prstGeom prst="rect">
                <a:avLst/>
              </a:prstGeom>
              <a:solidFill>
                <a:srgbClr val="00B05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DC-DC</a:t>
                </a:r>
              </a:p>
              <a:p>
                <a:pPr algn="ctr"/>
                <a:r>
                  <a:rPr lang="zh-CN" altLang="en-US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升压</a:t>
                </a:r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右箭头 44"/>
              <p:cNvSpPr/>
              <p:nvPr/>
            </p:nvSpPr>
            <p:spPr>
              <a:xfrm rot="5400000">
                <a:off x="4067888" y="1848983"/>
                <a:ext cx="504000" cy="288032"/>
              </a:xfrm>
              <a:prstGeom prst="right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右箭头 45"/>
              <p:cNvSpPr/>
              <p:nvPr/>
            </p:nvSpPr>
            <p:spPr>
              <a:xfrm>
                <a:off x="3563888" y="677813"/>
                <a:ext cx="360000" cy="288032"/>
              </a:xfrm>
              <a:prstGeom prst="right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直角上箭头 30"/>
              <p:cNvSpPr/>
              <p:nvPr/>
            </p:nvSpPr>
            <p:spPr>
              <a:xfrm rot="16200000" flipV="1">
                <a:off x="1660810" y="132617"/>
                <a:ext cx="565794" cy="1656183"/>
              </a:xfrm>
              <a:prstGeom prst="bentUpArrow">
                <a:avLst>
                  <a:gd name="adj1" fmla="val 6481"/>
                  <a:gd name="adj2" fmla="val 11772"/>
                  <a:gd name="adj3" fmla="val 27646"/>
                </a:avLst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右箭头 47"/>
              <p:cNvSpPr/>
              <p:nvPr/>
            </p:nvSpPr>
            <p:spPr>
              <a:xfrm>
                <a:off x="3563928" y="2910488"/>
                <a:ext cx="360000" cy="288032"/>
              </a:xfrm>
              <a:prstGeom prst="right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0818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03" b="8912"/>
              <a:stretch/>
            </p:blipFill>
            <p:spPr bwMode="auto">
              <a:xfrm>
                <a:off x="3982023" y="3202219"/>
                <a:ext cx="748799" cy="733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直角上箭头 46"/>
              <p:cNvSpPr/>
              <p:nvPr/>
            </p:nvSpPr>
            <p:spPr>
              <a:xfrm rot="16200000" flipV="1">
                <a:off x="2202396" y="638200"/>
                <a:ext cx="418728" cy="792088"/>
              </a:xfrm>
              <a:prstGeom prst="bentUpArrow">
                <a:avLst>
                  <a:gd name="adj1" fmla="val 8422"/>
                  <a:gd name="adj2" fmla="val 16624"/>
                  <a:gd name="adj3" fmla="val 41233"/>
                </a:avLst>
              </a:prstGeom>
              <a:solidFill>
                <a:srgbClr val="C00000"/>
              </a:solidFill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54731" y="1052736"/>
                <a:ext cx="73289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 220V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195736" y="2164794"/>
                <a:ext cx="100380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28.8V@58</a:t>
                </a:r>
                <a:r>
                  <a:rPr lang="zh-CN" altLang="en-US" sz="1000" b="1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吋 </a:t>
                </a:r>
                <a:endParaRPr lang="en-US" altLang="zh-CN" sz="1000" b="1" cap="none" spc="0" dirty="0" smtClean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00" b="1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38V@65</a:t>
                </a:r>
                <a:r>
                  <a:rPr lang="zh-CN" altLang="en-US" sz="1000" b="1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吋 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89794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9504" y="3794395"/>
                <a:ext cx="678161" cy="718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矩形 41"/>
              <p:cNvSpPr/>
              <p:nvPr/>
            </p:nvSpPr>
            <p:spPr>
              <a:xfrm>
                <a:off x="3923928" y="2785054"/>
                <a:ext cx="792088" cy="489173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LED</a:t>
                </a:r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89796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8853" y="4581128"/>
                <a:ext cx="204964" cy="701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矩形 50"/>
              <p:cNvSpPr/>
              <p:nvPr/>
            </p:nvSpPr>
            <p:spPr>
              <a:xfrm>
                <a:off x="3563888" y="3690961"/>
                <a:ext cx="76174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1.2±0.4V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" name="直接箭头连接符 25"/>
              <p:cNvCxnSpPr/>
              <p:nvPr/>
            </p:nvCxnSpPr>
            <p:spPr>
              <a:xfrm>
                <a:off x="899592" y="4032000"/>
                <a:ext cx="2916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矩形 35"/>
              <p:cNvSpPr/>
              <p:nvPr/>
            </p:nvSpPr>
            <p:spPr>
              <a:xfrm>
                <a:off x="539552" y="3902859"/>
                <a:ext cx="441146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STB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5" name="直接箭头连接符 24"/>
              <p:cNvCxnSpPr/>
              <p:nvPr/>
            </p:nvCxnSpPr>
            <p:spPr>
              <a:xfrm>
                <a:off x="3342233" y="4278640"/>
                <a:ext cx="468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/>
              <p:cNvSpPr/>
              <p:nvPr/>
            </p:nvSpPr>
            <p:spPr>
              <a:xfrm>
                <a:off x="2771800" y="4163536"/>
                <a:ext cx="792088" cy="4896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</a:t>
                </a:r>
                <a:r>
                  <a:rPr lang="zh-CN" altLang="en-US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 </a:t>
                </a:r>
                <a:r>
                  <a:rPr lang="en-US" altLang="zh-CN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IC</a:t>
                </a:r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4" name="直接箭头连接符 53"/>
              <p:cNvCxnSpPr/>
              <p:nvPr/>
            </p:nvCxnSpPr>
            <p:spPr>
              <a:xfrm>
                <a:off x="1331832" y="1988840"/>
                <a:ext cx="2916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/>
              <p:nvPr/>
            </p:nvCxnSpPr>
            <p:spPr>
              <a:xfrm>
                <a:off x="1547800" y="2982069"/>
                <a:ext cx="1224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899592" y="4221088"/>
                <a:ext cx="1872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/>
              <p:nvPr/>
            </p:nvCxnSpPr>
            <p:spPr>
              <a:xfrm>
                <a:off x="1187624" y="4437112"/>
                <a:ext cx="1584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3923928" y="1261120"/>
                <a:ext cx="792088" cy="489173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主板</a:t>
                </a:r>
                <a:r>
                  <a:rPr lang="en-US" altLang="zh-CN" sz="10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12V</a:t>
                </a:r>
                <a:endParaRPr lang="zh-CN" altLang="en-US" sz="1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8" name="直接箭头连接符 57"/>
              <p:cNvCxnSpPr/>
              <p:nvPr/>
            </p:nvCxnSpPr>
            <p:spPr>
              <a:xfrm>
                <a:off x="1115720" y="1844824"/>
                <a:ext cx="900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/>
              <p:cNvSpPr/>
              <p:nvPr/>
            </p:nvSpPr>
            <p:spPr>
              <a:xfrm>
                <a:off x="2332129" y="1166555"/>
                <a:ext cx="51167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400V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491880" y="1166554"/>
                <a:ext cx="43313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13V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354892" y="1814627"/>
                <a:ext cx="43313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12V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3453800" y="476672"/>
                <a:ext cx="542136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BU5V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332129" y="908720"/>
                <a:ext cx="51167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400V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771759" y="611908"/>
                <a:ext cx="396085" cy="425946"/>
              </a:xfrm>
              <a:prstGeom prst="rect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771760" y="1256928"/>
                <a:ext cx="396084" cy="438895"/>
              </a:xfrm>
              <a:prstGeom prst="rect">
                <a:avLst/>
              </a:prstGeom>
              <a:solidFill>
                <a:srgbClr val="FF0000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箭头连接符 67"/>
              <p:cNvCxnSpPr/>
              <p:nvPr/>
            </p:nvCxnSpPr>
            <p:spPr>
              <a:xfrm>
                <a:off x="3551195" y="4581128"/>
                <a:ext cx="756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右箭头 18"/>
              <p:cNvSpPr/>
              <p:nvPr/>
            </p:nvSpPr>
            <p:spPr>
              <a:xfrm rot="5400000">
                <a:off x="2591840" y="2091806"/>
                <a:ext cx="1080000" cy="288032"/>
              </a:xfrm>
              <a:prstGeom prst="rightArrow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834710" y="698718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反激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950126" y="1340768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LL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33660" y="4478923"/>
                <a:ext cx="43794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ERR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3633463" y="4406915"/>
                <a:ext cx="29046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323576" y="3086442"/>
                <a:ext cx="88838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000" b="1" cap="none" spc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44V@58</a:t>
                </a:r>
                <a:r>
                  <a:rPr lang="zh-CN" altLang="en-US" sz="1000" b="1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吋 </a:t>
                </a:r>
                <a:endParaRPr lang="en-US" altLang="zh-CN" sz="1000" b="1" cap="none" spc="0" dirty="0" smtClean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00" b="1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56V@65</a:t>
                </a:r>
                <a:r>
                  <a:rPr lang="zh-CN" altLang="en-US" sz="1000" b="1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吋 </a:t>
                </a:r>
                <a:endParaRPr lang="zh-CN" altLang="en-US" sz="1000" b="1" cap="none" spc="0" dirty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4307227" y="4365104"/>
                <a:ext cx="0" cy="2880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673" y="1374326"/>
              <a:ext cx="250031" cy="42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等腰三角形 5"/>
            <p:cNvSpPr/>
            <p:nvPr/>
          </p:nvSpPr>
          <p:spPr>
            <a:xfrm rot="5400000">
              <a:off x="1200351" y="1241515"/>
              <a:ext cx="215832" cy="215661"/>
            </a:xfrm>
            <a:prstGeom prst="triangl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416098" y="1196752"/>
              <a:ext cx="0" cy="324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1396025" y="1094547"/>
              <a:ext cx="51167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 smtClean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100V</a:t>
              </a:r>
              <a:endParaRPr lang="zh-CN" altLang="en-US" sz="1000" b="1" cap="none" spc="0" dirty="0">
                <a:ln w="17780" cmpd="sng">
                  <a:noFill/>
                  <a:prstDash val="solid"/>
                  <a:miter lim="800000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867346" y="1094547"/>
              <a:ext cx="43313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000" b="1" cap="none" spc="0" dirty="0" smtClean="0">
                  <a:ln w="17780" cmpd="sng">
                    <a:noFill/>
                    <a:prstDash val="solid"/>
                    <a:miter lim="800000"/>
                  </a:ln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13V</a:t>
              </a:r>
              <a:endParaRPr lang="zh-CN" altLang="en-US" sz="1000" b="1" cap="none" spc="0" dirty="0">
                <a:ln w="17780" cmpd="sng">
                  <a:noFill/>
                  <a:prstDash val="solid"/>
                  <a:miter lim="800000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4" name="图片 4" descr="b.pn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849805" y="352283"/>
            <a:ext cx="156195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原理与维修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788024" y="999090"/>
            <a:ext cx="4320480" cy="5454246"/>
            <a:chOff x="4860032" y="999090"/>
            <a:chExt cx="4320480" cy="5454246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" t="1383" r="4288" b="1300"/>
            <a:stretch/>
          </p:blipFill>
          <p:spPr bwMode="auto">
            <a:xfrm rot="5400000" flipH="1" flipV="1">
              <a:off x="5616032" y="2817312"/>
              <a:ext cx="2664000" cy="41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9795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53059" y="306065"/>
              <a:ext cx="2789950" cy="417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7380312" y="5002982"/>
              <a:ext cx="216024" cy="144016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532934" y="4869160"/>
              <a:ext cx="16475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PS_ON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置高后，</a:t>
              </a:r>
              <a:endParaRPr lang="en-US" altLang="zh-CN" sz="1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U7200 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脚的</a:t>
              </a:r>
              <a:endParaRPr lang="en-US" altLang="zh-CN" sz="1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C7006A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上电压约为</a:t>
              </a:r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10V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</a:t>
              </a:r>
              <a:endParaRPr lang="zh-CN" altLang="en-US" sz="1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6300192" y="2532382"/>
              <a:ext cx="216024" cy="12311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444208" y="2481281"/>
              <a:ext cx="6623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C7006A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580112" y="5247782"/>
              <a:ext cx="216024" cy="278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860032" y="5591562"/>
              <a:ext cx="164150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U7900 MP3910A 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24V</a:t>
              </a:r>
            </a:p>
            <a:p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转为</a:t>
              </a:r>
              <a:r>
                <a:rPr lang="en-US" altLang="zh-CN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LED</a:t>
              </a:r>
              <a:r>
                <a:rPr lang="zh-CN" altLang="en-US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需要的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电压，</a:t>
              </a:r>
              <a:endParaRPr lang="en-US" altLang="zh-CN" sz="1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58inch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</a:t>
              </a:r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44V</a:t>
              </a:r>
            </a:p>
            <a:p>
              <a:r>
                <a:rPr lang="en-US" altLang="zh-CN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65inch</a:t>
              </a:r>
              <a:r>
                <a:rPr lang="zh-CN" altLang="en-US" sz="10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</a:t>
              </a:r>
              <a:r>
                <a:rPr lang="en-US" altLang="zh-CN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56V </a:t>
              </a:r>
            </a:p>
            <a:p>
              <a:endParaRPr lang="zh-CN" altLang="en-US" sz="1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944529" y="3933054"/>
              <a:ext cx="29523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STB</a:t>
              </a:r>
              <a:r>
                <a:rPr lang="zh-CN" altLang="en-US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置高后，</a:t>
              </a:r>
              <a:endParaRPr lang="en-US" altLang="zh-CN" sz="1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C7701</a:t>
              </a:r>
              <a:r>
                <a:rPr lang="zh-CN" altLang="en-US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电压约</a:t>
              </a:r>
              <a:r>
                <a:rPr lang="en-US" altLang="zh-CN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12V</a:t>
              </a:r>
              <a:r>
                <a:rPr lang="zh-CN" altLang="en-US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 U7701</a:t>
              </a:r>
              <a:r>
                <a:rPr lang="zh-CN" altLang="en-US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供电，</a:t>
              </a:r>
              <a:endParaRPr lang="en-US" altLang="zh-CN" sz="1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同时需要</a:t>
              </a:r>
              <a:r>
                <a:rPr lang="en-US" altLang="zh-CN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OFL</a:t>
              </a:r>
              <a:r>
                <a:rPr lang="zh-CN" altLang="en-US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提供调光信息</a:t>
              </a:r>
              <a:endParaRPr lang="en-US" altLang="zh-CN" sz="1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LED</a:t>
              </a:r>
              <a:r>
                <a:rPr lang="zh-CN" altLang="en-US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异常时，关闭输出且将</a:t>
              </a:r>
              <a:r>
                <a:rPr lang="en-US" altLang="zh-CN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ERROR</a:t>
              </a:r>
              <a:r>
                <a:rPr lang="zh-CN" altLang="en-US" sz="1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信号置高</a:t>
              </a:r>
              <a:endParaRPr lang="zh-CN" altLang="en-US" sz="1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8100392" y="1988840"/>
              <a:ext cx="216024" cy="12311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959847" y="1814627"/>
              <a:ext cx="5725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C7701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688124" y="4472664"/>
              <a:ext cx="252028" cy="1084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4764956" y="1310571"/>
            <a:ext cx="694422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AC220V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932040" y="1484873"/>
            <a:ext cx="180127" cy="255422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6156069" y="2009985"/>
            <a:ext cx="216000" cy="10800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6300192" y="1886635"/>
            <a:ext cx="511680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接箭头连接符 83"/>
          <p:cNvCxnSpPr/>
          <p:nvPr/>
        </p:nvCxnSpPr>
        <p:spPr>
          <a:xfrm flipV="1">
            <a:off x="8786515" y="2348880"/>
            <a:ext cx="0" cy="14400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8258591" y="2020778"/>
            <a:ext cx="849913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44V@58’</a:t>
            </a:r>
          </a:p>
          <a:p>
            <a:pPr algn="ctr"/>
            <a:r>
              <a:rPr lang="en-US" altLang="zh-CN" sz="100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56V@65’</a:t>
            </a:r>
            <a:endParaRPr lang="zh-CN" altLang="en-US" sz="1000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 flipV="1">
            <a:off x="5086020" y="2492896"/>
            <a:ext cx="0" cy="18000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4830180" y="2318683"/>
            <a:ext cx="511680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8878762" y="3023842"/>
            <a:ext cx="0" cy="25200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8548344" y="3140968"/>
            <a:ext cx="545341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PANL</a:t>
            </a:r>
          </a:p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7812360" y="3432699"/>
            <a:ext cx="72008" cy="140613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596336" y="3254787"/>
            <a:ext cx="542136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BU5V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箭头连接符 99"/>
          <p:cNvCxnSpPr/>
          <p:nvPr/>
        </p:nvCxnSpPr>
        <p:spPr>
          <a:xfrm flipV="1">
            <a:off x="7812360" y="2456912"/>
            <a:ext cx="0" cy="18000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7501217" y="2276872"/>
            <a:ext cx="622286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UR13V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直接箭头连接符 105"/>
          <p:cNvCxnSpPr/>
          <p:nvPr/>
        </p:nvCxnSpPr>
        <p:spPr>
          <a:xfrm flipV="1">
            <a:off x="7524328" y="1592816"/>
            <a:ext cx="0" cy="180000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6940542" y="1268760"/>
            <a:ext cx="1213795" cy="553998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28.8V@58’</a:t>
            </a:r>
          </a:p>
          <a:p>
            <a:pPr algn="ctr"/>
            <a:r>
              <a:rPr lang="en-US" altLang="zh-CN" sz="1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38V28.8V@60’</a:t>
            </a:r>
            <a:endParaRPr lang="en-US" altLang="zh-CN" sz="1000" b="1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8" name="直接箭头连接符 107"/>
          <p:cNvCxnSpPr/>
          <p:nvPr/>
        </p:nvCxnSpPr>
        <p:spPr>
          <a:xfrm flipH="1">
            <a:off x="5534077" y="2655493"/>
            <a:ext cx="74701" cy="242737"/>
          </a:xfrm>
          <a:prstGeom prst="straightConnector1">
            <a:avLst/>
          </a:prstGeom>
          <a:ln>
            <a:solidFill>
              <a:srgbClr val="FFFF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5284456" y="2822739"/>
            <a:ext cx="511680" cy="24622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100V</a:t>
            </a:r>
            <a:endParaRPr lang="zh-CN" altLang="en-US" sz="1000" b="1" cap="none" spc="0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0825" name="Picture 4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512" y="215906"/>
            <a:ext cx="1159219" cy="69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0826" name="矩形 290825"/>
          <p:cNvSpPr/>
          <p:nvPr/>
        </p:nvSpPr>
        <p:spPr>
          <a:xfrm>
            <a:off x="81126" y="927302"/>
            <a:ext cx="4418866" cy="496739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4644008" y="927301"/>
            <a:ext cx="4347699" cy="5310009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图片 4" descr="b.pn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1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87" r="19163"/>
          <a:stretch/>
        </p:blipFill>
        <p:spPr bwMode="auto">
          <a:xfrm flipH="1">
            <a:off x="6806447" y="0"/>
            <a:ext cx="60517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矩形 71"/>
          <p:cNvSpPr/>
          <p:nvPr/>
        </p:nvSpPr>
        <p:spPr>
          <a:xfrm>
            <a:off x="107504" y="826421"/>
            <a:ext cx="1713515" cy="51228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220072" y="826420"/>
            <a:ext cx="3744416" cy="542236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69170" y="836711"/>
            <a:ext cx="3278894" cy="54120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29"/>
          <a:stretch/>
        </p:blipFill>
        <p:spPr bwMode="auto">
          <a:xfrm>
            <a:off x="1890914" y="996290"/>
            <a:ext cx="3185142" cy="495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组合 39"/>
          <p:cNvGrpSpPr/>
          <p:nvPr/>
        </p:nvGrpSpPr>
        <p:grpSpPr>
          <a:xfrm>
            <a:off x="5292080" y="4653136"/>
            <a:ext cx="1768623" cy="1512168"/>
            <a:chOff x="4644008" y="4293176"/>
            <a:chExt cx="2273488" cy="2016144"/>
          </a:xfrm>
        </p:grpSpPr>
        <p:sp>
          <p:nvSpPr>
            <p:cNvPr id="70" name="矩形 69"/>
            <p:cNvSpPr/>
            <p:nvPr/>
          </p:nvSpPr>
          <p:spPr>
            <a:xfrm>
              <a:off x="4644008" y="4293176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PNL12V </a:t>
              </a:r>
            </a:p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无输出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6" name="直接箭头连接符 75"/>
            <p:cNvCxnSpPr/>
            <p:nvPr/>
          </p:nvCxnSpPr>
          <p:spPr>
            <a:xfrm>
              <a:off x="5220072" y="4725224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811952" y="4709569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Yes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644008" y="5085224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PNL_POW</a:t>
              </a:r>
            </a:p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输入有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5220072" y="5517272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811952" y="551454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Yes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4644008" y="5877272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电源故障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>
            <a:xfrm>
              <a:off x="5796136" y="5301248"/>
              <a:ext cx="39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/>
            <p:cNvSpPr/>
            <p:nvPr/>
          </p:nvSpPr>
          <p:spPr>
            <a:xfrm>
              <a:off x="6228185" y="5085185"/>
              <a:ext cx="689311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检查</a:t>
              </a:r>
              <a:endPara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主板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64708" y="4910814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3" name="图片 4" descr="b.pn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1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 flipH="1">
            <a:off x="7365849" y="0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5306600" y="1137403"/>
            <a:ext cx="3513872" cy="3875773"/>
            <a:chOff x="467544" y="790379"/>
            <a:chExt cx="4176464" cy="5158901"/>
          </a:xfrm>
        </p:grpSpPr>
        <p:sp>
          <p:nvSpPr>
            <p:cNvPr id="4" name="矩形 3"/>
            <p:cNvSpPr/>
            <p:nvPr/>
          </p:nvSpPr>
          <p:spPr>
            <a:xfrm>
              <a:off x="467544" y="820371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F7001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未开路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1619712" y="1052776"/>
              <a:ext cx="3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1979712" y="836792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ln w="0" cap="sq" cmpd="sng">
                  <a:solidFill>
                    <a:srgbClr val="FF0000">
                      <a:alpha val="72000"/>
                    </a:srgbClr>
                  </a:solidFill>
                  <a:prstDash val="solid"/>
                </a:ln>
                <a:noFill/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62906" y="790379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箭头连接符 11"/>
            <p:cNvCxnSpPr>
              <a:stCxn id="4" idx="2"/>
            </p:cNvCxnSpPr>
            <p:nvPr/>
          </p:nvCxnSpPr>
          <p:spPr>
            <a:xfrm>
              <a:off x="1043608" y="1252419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69048" y="1268761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Yes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67544" y="1628880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5V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输出正常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1619712" y="1844904"/>
              <a:ext cx="3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979712" y="1628880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电源故障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62906" y="1582465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1043608" y="2060928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9048" y="213293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Yes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67544" y="2420928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UR12V 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正常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1619712" y="2636952"/>
              <a:ext cx="3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979712" y="2420928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PS_ON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输入有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62906" y="2374552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2555776" y="2852976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62009" y="2810621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Yes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979712" y="3212976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电源故障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3131840" y="2636952"/>
              <a:ext cx="3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3491880" y="2420928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检查主板与</a:t>
              </a:r>
              <a:endPara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遥控板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75074" y="2374552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箭头连接符 36"/>
            <p:cNvCxnSpPr>
              <a:stCxn id="23" idx="2"/>
            </p:cNvCxnSpPr>
            <p:nvPr/>
          </p:nvCxnSpPr>
          <p:spPr>
            <a:xfrm>
              <a:off x="1043608" y="2852976"/>
              <a:ext cx="0" cy="1044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69048" y="3254787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Yes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67544" y="3933056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LED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正常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1619712" y="4149080"/>
              <a:ext cx="3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1979712" y="3933056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STB/OFL</a:t>
              </a:r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都有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62906" y="3886722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>
              <a:off x="2555776" y="4365104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162009" y="4305172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Yes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979712" y="4725144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更换电源板</a:t>
              </a:r>
              <a:endPara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是否正常工作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3131840" y="4149080"/>
              <a:ext cx="3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3491880" y="3933056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检查主板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75074" y="3886722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箭头连接符 57"/>
            <p:cNvCxnSpPr/>
            <p:nvPr/>
          </p:nvCxnSpPr>
          <p:spPr>
            <a:xfrm>
              <a:off x="2555776" y="5157192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162009" y="5111850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Yes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979712" y="5517232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电源故障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3131840" y="4941168"/>
              <a:ext cx="36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3491880" y="4725144"/>
              <a:ext cx="1152128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检查模组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075074" y="4678810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142842" y="929705"/>
              <a:ext cx="8258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>
                  <a:ln w="0" cap="sq" cmpd="sng">
                    <a:noFill/>
                    <a:prstDash val="solid"/>
                  </a:ln>
                  <a:latin typeface="微软雅黑" panose="020B0503020204020204" pitchFamily="34" charset="-122"/>
                  <a:ea typeface="微软雅黑" panose="020B0503020204020204" pitchFamily="34" charset="-122"/>
                </a:rPr>
                <a:t>更换保险丝</a:t>
              </a:r>
              <a:endParaRPr lang="zh-CN" altLang="en-US" dirty="0">
                <a:ln w="0" cap="sq" cmpd="sng">
                  <a:noFill/>
                  <a:prstDash val="solid"/>
                </a:ln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09010" y="1117193"/>
            <a:ext cx="1688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IW7027</a:t>
            </a: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均流控制，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共阳极，每一路的阴极都有一颗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MOS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OFL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信号控制电流输出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IC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位号：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U7701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7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91948"/>
            <a:ext cx="1656184" cy="98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09009" y="2125305"/>
            <a:ext cx="1726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STB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置高后，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C7701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电压约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12V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U7701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供电，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同时需要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OFL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提供调光信息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异常时，关闭输出且将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ERROR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信号置高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504" y="3153162"/>
            <a:ext cx="1713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U7900  MP3910A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24V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转为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需要的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电压，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58inch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44V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65inch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56V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7504" y="3935378"/>
            <a:ext cx="16475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U7200 </a:t>
            </a:r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MCZ5209SN</a:t>
            </a: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PS_ON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置高后，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U7200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脚的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C7006A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上电压约为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10V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供电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38000"/>
                    </a14:imgEffect>
                    <a14:imgEffect>
                      <a14:brightnessContrast bright="19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13736"/>
            <a:ext cx="947856" cy="28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32" y="692696"/>
            <a:ext cx="2592000" cy="30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0" name="Picture 4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83504"/>
            <a:ext cx="2304000" cy="3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7025081" y="332656"/>
            <a:ext cx="129133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原理与维修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683568" y="1696394"/>
            <a:ext cx="3024336" cy="6524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 &amp; SI</a:t>
            </a:r>
            <a:endParaRPr lang="zh-CN" altLang="en-US" sz="28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68144" y="1700808"/>
            <a:ext cx="4032448" cy="121264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Rotation </a:t>
            </a: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</a:p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Operating</a:t>
            </a:r>
            <a:endParaRPr lang="zh-CN" altLang="en-US" sz="28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3568" y="3789040"/>
            <a:ext cx="3024336" cy="6524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28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5373216"/>
            <a:ext cx="267459" cy="187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矩形 23"/>
          <p:cNvSpPr/>
          <p:nvPr/>
        </p:nvSpPr>
        <p:spPr>
          <a:xfrm>
            <a:off x="7092280" y="6119718"/>
            <a:ext cx="2304256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2016</a:t>
            </a:r>
            <a:r>
              <a:rPr lang="zh-CN" altLang="en-US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年</a:t>
            </a:r>
            <a:r>
              <a:rPr lang="en-US" altLang="zh-CN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07</a:t>
            </a:r>
            <a:r>
              <a:rPr lang="zh-CN" altLang="en-US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月</a:t>
            </a:r>
            <a:endParaRPr lang="zh-CN" alt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148064" y="5838080"/>
            <a:ext cx="3600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796136" y="5085184"/>
            <a:ext cx="3005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/>
              <a:t>对于本资料的咨询、建议或问题反馈请发邮件至：</a:t>
            </a:r>
            <a:endParaRPr lang="en-US" altLang="zh-CN" sz="1000" dirty="0" smtClean="0"/>
          </a:p>
          <a:p>
            <a:r>
              <a:rPr lang="en-US" altLang="zh-CN" sz="800" dirty="0" smtClean="0"/>
              <a:t>  </a:t>
            </a:r>
            <a:r>
              <a:rPr lang="en-US" altLang="zh-CN" sz="600" dirty="0" smtClean="0"/>
              <a:t> </a:t>
            </a:r>
          </a:p>
          <a:p>
            <a:r>
              <a:rPr lang="en-US" altLang="zh-CN" sz="1000" dirty="0" smtClean="0">
                <a:solidFill>
                  <a:srgbClr val="0000FF"/>
                </a:solidFill>
              </a:rPr>
              <a:t>               </a:t>
            </a:r>
            <a:r>
              <a:rPr lang="en-US" altLang="zh-CN" sz="1000" b="1" dirty="0" smtClean="0">
                <a:solidFill>
                  <a:srgbClr val="0000FF"/>
                </a:solidFill>
              </a:rPr>
              <a:t>supports@ cn.sharp-world.com  </a:t>
            </a:r>
          </a:p>
        </p:txBody>
      </p:sp>
      <p:sp>
        <p:nvSpPr>
          <p:cNvPr id="28" name="矩形 27"/>
          <p:cNvSpPr/>
          <p:nvPr/>
        </p:nvSpPr>
        <p:spPr>
          <a:xfrm>
            <a:off x="6822683" y="5589240"/>
            <a:ext cx="18998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solidFill>
                  <a:prstClr val="black"/>
                </a:solidFill>
              </a:rPr>
              <a:t>或     联系所辖区域技术驻在员</a:t>
            </a:r>
            <a:endParaRPr lang="zh-CN" altLang="en-US" sz="1000" dirty="0"/>
          </a:p>
        </p:txBody>
      </p:sp>
      <p:sp>
        <p:nvSpPr>
          <p:cNvPr id="36" name="矩形 35"/>
          <p:cNvSpPr/>
          <p:nvPr/>
        </p:nvSpPr>
        <p:spPr>
          <a:xfrm>
            <a:off x="5166449" y="5919083"/>
            <a:ext cx="36540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AV</a:t>
            </a:r>
            <a:r>
              <a:rPr lang="zh-CN" altLang="zh-CN" sz="1000" dirty="0" smtClean="0"/>
              <a:t>产品本部</a:t>
            </a:r>
            <a:r>
              <a:rPr lang="en-US" altLang="zh-CN" sz="1000" dirty="0" smtClean="0"/>
              <a:t>/CS</a:t>
            </a:r>
            <a:r>
              <a:rPr lang="zh-CN" altLang="zh-CN" sz="1000" dirty="0" smtClean="0"/>
              <a:t>推进统辖部</a:t>
            </a:r>
            <a:r>
              <a:rPr lang="en-US" altLang="zh-CN" sz="1000" dirty="0" smtClean="0"/>
              <a:t>/</a:t>
            </a:r>
            <a:r>
              <a:rPr lang="zh-CN" altLang="en-US" sz="1000" dirty="0" smtClean="0"/>
              <a:t>技术服务支持</a:t>
            </a:r>
            <a:r>
              <a:rPr lang="zh-CN" altLang="zh-CN" sz="1000" dirty="0" smtClean="0"/>
              <a:t>组</a:t>
            </a:r>
            <a:r>
              <a:rPr lang="en-US" altLang="zh-CN" sz="1000" dirty="0" smtClean="0"/>
              <a:t>/AV</a:t>
            </a:r>
            <a:r>
              <a:rPr lang="zh-CN" altLang="en-US" sz="1000" dirty="0" smtClean="0"/>
              <a:t>技术</a:t>
            </a:r>
            <a:r>
              <a:rPr lang="zh-CN" altLang="zh-CN" sz="1000" dirty="0" smtClean="0">
                <a:cs typeface="Arial" pitchFamily="34" charset="0"/>
              </a:rPr>
              <a:t>课</a:t>
            </a:r>
            <a:r>
              <a:rPr lang="en-US" altLang="zh-CN" sz="1000" dirty="0" smtClean="0">
                <a:cs typeface="Arial" pitchFamily="34" charset="0"/>
              </a:rPr>
              <a:t>  </a:t>
            </a:r>
            <a:r>
              <a:rPr lang="zh-CN" altLang="en-US" sz="1000" dirty="0" smtClean="0">
                <a:cs typeface="Arial" pitchFamily="34" charset="0"/>
              </a:rPr>
              <a:t>制作</a:t>
            </a:r>
            <a:endParaRPr lang="zh-CN" altLang="en-US" sz="1000" dirty="0">
              <a:cs typeface="Arial" pitchFamily="34" charset="0"/>
            </a:endParaRPr>
          </a:p>
        </p:txBody>
      </p:sp>
      <p:pic>
        <p:nvPicPr>
          <p:cNvPr id="25" name="图片 4" descr="b.png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1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0" y="9899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4" descr="b.png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1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38" t="41376" r="19163"/>
          <a:stretch/>
        </p:blipFill>
        <p:spPr bwMode="auto">
          <a:xfrm>
            <a:off x="1403649" y="333375"/>
            <a:ext cx="1872208" cy="45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810840" y="332656"/>
            <a:ext cx="2880321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Rotation &amp; </a:t>
            </a:r>
            <a:r>
              <a:rPr lang="en-US" altLang="zh-CN" sz="1600" b="1" dirty="0" smtClean="0">
                <a:solidFill>
                  <a:schemeClr val="accent3">
                    <a:lumMod val="75000"/>
                  </a:schemeClr>
                </a:solidFill>
              </a:rPr>
              <a:t>Operating</a:t>
            </a:r>
            <a:endParaRPr lang="zh-CN" alt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68144" y="4005064"/>
            <a:ext cx="3024336" cy="6524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Test</a:t>
            </a:r>
            <a:endParaRPr lang="zh-CN" altLang="en-US" sz="28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AutoShape 10"/>
          <p:cNvSpPr>
            <a:spLocks noChangeArrowheads="1"/>
          </p:cNvSpPr>
          <p:nvPr/>
        </p:nvSpPr>
        <p:spPr bwMode="blackWhite">
          <a:xfrm>
            <a:off x="3106114" y="2204864"/>
            <a:ext cx="2016000" cy="2016000"/>
          </a:xfrm>
          <a:prstGeom prst="flowChartOr">
            <a:avLst/>
          </a:prstGeom>
          <a:solidFill>
            <a:schemeClr val="accent3">
              <a:lumMod val="75000"/>
            </a:schemeClr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2" name="Freeform 5"/>
          <p:cNvSpPr>
            <a:spLocks/>
          </p:cNvSpPr>
          <p:nvPr/>
        </p:nvSpPr>
        <p:spPr bwMode="blackWhite">
          <a:xfrm rot="17189773">
            <a:off x="1923877" y="3793485"/>
            <a:ext cx="1224000" cy="1098000"/>
          </a:xfrm>
          <a:custGeom>
            <a:avLst/>
            <a:gdLst>
              <a:gd name="T0" fmla="*/ 184 w 680"/>
              <a:gd name="T1" fmla="*/ 583 h 664"/>
              <a:gd name="T2" fmla="*/ 184 w 680"/>
              <a:gd name="T3" fmla="*/ 663 h 664"/>
              <a:gd name="T4" fmla="*/ 679 w 680"/>
              <a:gd name="T5" fmla="*/ 663 h 664"/>
              <a:gd name="T6" fmla="*/ 679 w 680"/>
              <a:gd name="T7" fmla="*/ 168 h 664"/>
              <a:gd name="T8" fmla="*/ 583 w 680"/>
              <a:gd name="T9" fmla="*/ 168 h 664"/>
              <a:gd name="T10" fmla="*/ 583 w 680"/>
              <a:gd name="T11" fmla="*/ 511 h 664"/>
              <a:gd name="T12" fmla="*/ 72 w 680"/>
              <a:gd name="T13" fmla="*/ 0 h 664"/>
              <a:gd name="T14" fmla="*/ 0 w 680"/>
              <a:gd name="T15" fmla="*/ 72 h 664"/>
              <a:gd name="T16" fmla="*/ 511 w 680"/>
              <a:gd name="T17" fmla="*/ 575 h 664"/>
              <a:gd name="T18" fmla="*/ 184 w 680"/>
              <a:gd name="T19" fmla="*/ 575 h 664"/>
              <a:gd name="T20" fmla="*/ 184 w 680"/>
              <a:gd name="T21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0" h="664">
                <a:moveTo>
                  <a:pt x="184" y="583"/>
                </a:moveTo>
                <a:lnTo>
                  <a:pt x="184" y="663"/>
                </a:lnTo>
                <a:lnTo>
                  <a:pt x="679" y="663"/>
                </a:lnTo>
                <a:lnTo>
                  <a:pt x="679" y="168"/>
                </a:lnTo>
                <a:lnTo>
                  <a:pt x="583" y="168"/>
                </a:lnTo>
                <a:lnTo>
                  <a:pt x="583" y="511"/>
                </a:lnTo>
                <a:lnTo>
                  <a:pt x="72" y="0"/>
                </a:lnTo>
                <a:lnTo>
                  <a:pt x="0" y="72"/>
                </a:lnTo>
                <a:lnTo>
                  <a:pt x="511" y="575"/>
                </a:lnTo>
                <a:lnTo>
                  <a:pt x="184" y="575"/>
                </a:lnTo>
                <a:lnTo>
                  <a:pt x="184" y="663"/>
                </a:lnTo>
              </a:path>
            </a:pathLst>
          </a:custGeom>
          <a:solidFill>
            <a:srgbClr val="00B050"/>
          </a:solidFill>
          <a:ln w="3175" cap="flat" cmpd="sng" algn="ctr">
            <a:solidFill>
              <a:srgbClr val="00B05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blackWhite">
          <a:xfrm rot="10800000">
            <a:off x="5004402" y="3986277"/>
            <a:ext cx="1223782" cy="1098906"/>
          </a:xfrm>
          <a:custGeom>
            <a:avLst/>
            <a:gdLst>
              <a:gd name="T0" fmla="*/ 184 w 680"/>
              <a:gd name="T1" fmla="*/ 583 h 664"/>
              <a:gd name="T2" fmla="*/ 184 w 680"/>
              <a:gd name="T3" fmla="*/ 663 h 664"/>
              <a:gd name="T4" fmla="*/ 679 w 680"/>
              <a:gd name="T5" fmla="*/ 663 h 664"/>
              <a:gd name="T6" fmla="*/ 679 w 680"/>
              <a:gd name="T7" fmla="*/ 168 h 664"/>
              <a:gd name="T8" fmla="*/ 583 w 680"/>
              <a:gd name="T9" fmla="*/ 168 h 664"/>
              <a:gd name="T10" fmla="*/ 583 w 680"/>
              <a:gd name="T11" fmla="*/ 511 h 664"/>
              <a:gd name="T12" fmla="*/ 72 w 680"/>
              <a:gd name="T13" fmla="*/ 0 h 664"/>
              <a:gd name="T14" fmla="*/ 0 w 680"/>
              <a:gd name="T15" fmla="*/ 72 h 664"/>
              <a:gd name="T16" fmla="*/ 511 w 680"/>
              <a:gd name="T17" fmla="*/ 575 h 664"/>
              <a:gd name="T18" fmla="*/ 184 w 680"/>
              <a:gd name="T19" fmla="*/ 575 h 664"/>
              <a:gd name="T20" fmla="*/ 184 w 680"/>
              <a:gd name="T21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0" h="664">
                <a:moveTo>
                  <a:pt x="184" y="583"/>
                </a:moveTo>
                <a:lnTo>
                  <a:pt x="184" y="663"/>
                </a:lnTo>
                <a:lnTo>
                  <a:pt x="679" y="663"/>
                </a:lnTo>
                <a:lnTo>
                  <a:pt x="679" y="168"/>
                </a:lnTo>
                <a:lnTo>
                  <a:pt x="583" y="168"/>
                </a:lnTo>
                <a:lnTo>
                  <a:pt x="583" y="511"/>
                </a:lnTo>
                <a:lnTo>
                  <a:pt x="72" y="0"/>
                </a:lnTo>
                <a:lnTo>
                  <a:pt x="0" y="72"/>
                </a:lnTo>
                <a:lnTo>
                  <a:pt x="511" y="575"/>
                </a:lnTo>
                <a:lnTo>
                  <a:pt x="184" y="575"/>
                </a:lnTo>
                <a:lnTo>
                  <a:pt x="184" y="663"/>
                </a:lnTo>
              </a:path>
            </a:pathLst>
          </a:custGeom>
          <a:solidFill>
            <a:srgbClr val="00B050"/>
          </a:solidFill>
          <a:ln w="3175" cap="flat" cmpd="sng" algn="ctr">
            <a:solidFill>
              <a:srgbClr val="00B05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blackWhite">
          <a:xfrm rot="5584195">
            <a:off x="5179212" y="1432292"/>
            <a:ext cx="1224000" cy="1098000"/>
          </a:xfrm>
          <a:custGeom>
            <a:avLst/>
            <a:gdLst>
              <a:gd name="T0" fmla="*/ 184 w 680"/>
              <a:gd name="T1" fmla="*/ 583 h 664"/>
              <a:gd name="T2" fmla="*/ 184 w 680"/>
              <a:gd name="T3" fmla="*/ 663 h 664"/>
              <a:gd name="T4" fmla="*/ 679 w 680"/>
              <a:gd name="T5" fmla="*/ 663 h 664"/>
              <a:gd name="T6" fmla="*/ 679 w 680"/>
              <a:gd name="T7" fmla="*/ 168 h 664"/>
              <a:gd name="T8" fmla="*/ 583 w 680"/>
              <a:gd name="T9" fmla="*/ 168 h 664"/>
              <a:gd name="T10" fmla="*/ 583 w 680"/>
              <a:gd name="T11" fmla="*/ 511 h 664"/>
              <a:gd name="T12" fmla="*/ 72 w 680"/>
              <a:gd name="T13" fmla="*/ 0 h 664"/>
              <a:gd name="T14" fmla="*/ 0 w 680"/>
              <a:gd name="T15" fmla="*/ 72 h 664"/>
              <a:gd name="T16" fmla="*/ 511 w 680"/>
              <a:gd name="T17" fmla="*/ 575 h 664"/>
              <a:gd name="T18" fmla="*/ 184 w 680"/>
              <a:gd name="T19" fmla="*/ 575 h 664"/>
              <a:gd name="T20" fmla="*/ 184 w 680"/>
              <a:gd name="T21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0" h="664">
                <a:moveTo>
                  <a:pt x="184" y="583"/>
                </a:moveTo>
                <a:lnTo>
                  <a:pt x="184" y="663"/>
                </a:lnTo>
                <a:lnTo>
                  <a:pt x="679" y="663"/>
                </a:lnTo>
                <a:lnTo>
                  <a:pt x="679" y="168"/>
                </a:lnTo>
                <a:lnTo>
                  <a:pt x="583" y="168"/>
                </a:lnTo>
                <a:lnTo>
                  <a:pt x="583" y="511"/>
                </a:lnTo>
                <a:lnTo>
                  <a:pt x="72" y="0"/>
                </a:lnTo>
                <a:lnTo>
                  <a:pt x="0" y="72"/>
                </a:lnTo>
                <a:lnTo>
                  <a:pt x="511" y="575"/>
                </a:lnTo>
                <a:lnTo>
                  <a:pt x="184" y="575"/>
                </a:lnTo>
                <a:lnTo>
                  <a:pt x="184" y="663"/>
                </a:lnTo>
              </a:path>
            </a:pathLst>
          </a:custGeom>
          <a:solidFill>
            <a:srgbClr val="00B050"/>
          </a:solidFill>
          <a:ln w="3175" cap="flat" cmpd="sng" algn="ctr">
            <a:solidFill>
              <a:srgbClr val="00B05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5" name="Freeform 5"/>
          <p:cNvSpPr>
            <a:spLocks/>
          </p:cNvSpPr>
          <p:nvPr/>
        </p:nvSpPr>
        <p:spPr bwMode="blackWhite">
          <a:xfrm>
            <a:off x="1980066" y="1340768"/>
            <a:ext cx="1223782" cy="1098906"/>
          </a:xfrm>
          <a:custGeom>
            <a:avLst/>
            <a:gdLst>
              <a:gd name="T0" fmla="*/ 184 w 680"/>
              <a:gd name="T1" fmla="*/ 583 h 664"/>
              <a:gd name="T2" fmla="*/ 184 w 680"/>
              <a:gd name="T3" fmla="*/ 663 h 664"/>
              <a:gd name="T4" fmla="*/ 679 w 680"/>
              <a:gd name="T5" fmla="*/ 663 h 664"/>
              <a:gd name="T6" fmla="*/ 679 w 680"/>
              <a:gd name="T7" fmla="*/ 168 h 664"/>
              <a:gd name="T8" fmla="*/ 583 w 680"/>
              <a:gd name="T9" fmla="*/ 168 h 664"/>
              <a:gd name="T10" fmla="*/ 583 w 680"/>
              <a:gd name="T11" fmla="*/ 511 h 664"/>
              <a:gd name="T12" fmla="*/ 72 w 680"/>
              <a:gd name="T13" fmla="*/ 0 h 664"/>
              <a:gd name="T14" fmla="*/ 0 w 680"/>
              <a:gd name="T15" fmla="*/ 72 h 664"/>
              <a:gd name="T16" fmla="*/ 511 w 680"/>
              <a:gd name="T17" fmla="*/ 575 h 664"/>
              <a:gd name="T18" fmla="*/ 184 w 680"/>
              <a:gd name="T19" fmla="*/ 575 h 664"/>
              <a:gd name="T20" fmla="*/ 184 w 680"/>
              <a:gd name="T21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0" h="664">
                <a:moveTo>
                  <a:pt x="184" y="583"/>
                </a:moveTo>
                <a:lnTo>
                  <a:pt x="184" y="663"/>
                </a:lnTo>
                <a:lnTo>
                  <a:pt x="679" y="663"/>
                </a:lnTo>
                <a:lnTo>
                  <a:pt x="679" y="168"/>
                </a:lnTo>
                <a:lnTo>
                  <a:pt x="583" y="168"/>
                </a:lnTo>
                <a:lnTo>
                  <a:pt x="583" y="511"/>
                </a:lnTo>
                <a:lnTo>
                  <a:pt x="72" y="0"/>
                </a:lnTo>
                <a:lnTo>
                  <a:pt x="0" y="72"/>
                </a:lnTo>
                <a:lnTo>
                  <a:pt x="511" y="575"/>
                </a:lnTo>
                <a:lnTo>
                  <a:pt x="184" y="575"/>
                </a:lnTo>
                <a:lnTo>
                  <a:pt x="184" y="663"/>
                </a:lnTo>
              </a:path>
            </a:pathLst>
          </a:custGeom>
          <a:solidFill>
            <a:srgbClr val="00B050"/>
          </a:solidFill>
          <a:ln w="3175" cap="flat" cmpd="sng" algn="ctr">
            <a:solidFill>
              <a:srgbClr val="00B05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30105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65" y="2636912"/>
            <a:ext cx="15906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67" y="351556"/>
            <a:ext cx="989212" cy="9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14" y="3417962"/>
            <a:ext cx="1404000" cy="44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0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071563"/>
            <a:ext cx="87249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72008" y="5949280"/>
            <a:ext cx="1835696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图片 4" descr="b.png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414000"/>
            <a:ext cx="133311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产品介绍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27432" y="2276872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8K 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清晰度</a:t>
            </a:r>
            <a:endParaRPr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97628" y="2276872"/>
            <a:ext cx="7745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8K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分辨力</a:t>
            </a:r>
            <a:endParaRPr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7331" y="3235042"/>
            <a:ext cx="4411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CN" altLang="en-US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海思</a:t>
            </a:r>
            <a:endParaRPr lang="en-US" altLang="zh-CN" sz="1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/>
            <a:endParaRPr lang="en-US" altLang="zh-CN" sz="1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/>
            <a:r>
              <a:rPr lang="zh-CN" altLang="en-US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491880" y="2739117"/>
            <a:ext cx="432048" cy="1553979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3603" y="6021288"/>
            <a:ext cx="3708000" cy="31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34440"/>
              </p:ext>
            </p:extLst>
          </p:nvPr>
        </p:nvGraphicFramePr>
        <p:xfrm>
          <a:off x="467544" y="980728"/>
          <a:ext cx="8280920" cy="4730410"/>
        </p:xfrm>
        <a:graphic>
          <a:graphicData uri="http://schemas.openxmlformats.org/drawingml/2006/table">
            <a:tbl>
              <a:tblPr/>
              <a:tblGrid>
                <a:gridCol w="546573"/>
                <a:gridCol w="2097057"/>
                <a:gridCol w="2612954"/>
                <a:gridCol w="3024336"/>
              </a:tblGrid>
              <a:tr h="36004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机型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SU760A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DS83A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TX83A/MY83A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25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渠道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国美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国美在线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地域量贩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代理商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TX-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天猫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/MY-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苏宁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苏宁易购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25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屏幕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·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4K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液晶面板 分辨力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3840x2160  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显示尺寸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65”58”·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侧入式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LED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背光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5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造型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流线型底座（饰条银色）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流线型底座（表面饰条金色喷涂）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流线型底座 （前后者造型稍有不同）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25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画质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·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4K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超高清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广色域技术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5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音质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内磁低音扬声器 内磁高音扬声器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·Dolby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解码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DTS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解码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5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无线 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·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2.4GHz </a:t>
                      </a:r>
                      <a:r>
                        <a:rPr lang="en-US" altLang="zh-CN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·802.11n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蓝牙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低功耗 独立蓝牙天线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5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芯片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海思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V600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</a:t>
                      </a:r>
                      <a:r>
                        <a:rPr lang="en-US" altLang="zh-CN" sz="1000" i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ARMCortex-A53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四核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RISC 1.2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GHz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 ·6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GPU·1.5GB DDR3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三通道内存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闪存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5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遥控器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·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键蓝牙遥控器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空鼠体感语音触摸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人体工程学设计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按键布局合理 简单易用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92752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Launcher 3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屏（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TV/VOD /APP)</a:t>
                      </a:r>
                      <a:b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VOD </a:t>
                      </a:r>
                      <a:r>
                        <a:rPr lang="en-US" altLang="zh-C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Tencent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安卓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丰富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VOD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规频点播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（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企鹅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TV+CNTV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家庭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云相册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音乐 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腾讯电视游戏， 葡萄游戏厅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 </a:t>
                      </a:r>
                      <a:endParaRPr lang="en-US" altLang="zh-CN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t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运动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加加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春雨医生，去哪儿攻略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手机遥控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（电视易控）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6" marR="8366" marT="83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Launcher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屏（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TV/VOD /APP/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京东购物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b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VOD </a:t>
                      </a:r>
                      <a:r>
                        <a:rPr lang="en-US" altLang="zh-C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Tencent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安卓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丰富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VOD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视频点播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（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企鹅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TV+CNTV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海量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智能应用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家庭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云相册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QQ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音乐 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·QQ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游戏厅 葡萄游戏厅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购物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en-US" altLang="zh-CN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PinP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手机遥控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b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6" marR="8366" marT="83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Launcher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屏（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TV/VOD /APP/Game/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阿里购物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b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安卓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VOD Ali</a:t>
                      </a:r>
                      <a:b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丰富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VOD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视频点播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（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阿里数娱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华数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优酷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土豆）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海量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智能应用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家庭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监控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春雨医生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每日瑜伽</a:t>
                      </a:r>
                      <a:r>
                        <a:rPr lang="en-US" altLang="zh-C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PinP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b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虾米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音乐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里购物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en-US" altLang="zh-CN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PinP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手机遥控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（阿里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TV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助手） </a:t>
                      </a:r>
                      <a:b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6" marR="8366" marT="83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76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·HDMI1.4x2 HDMI2.0x1 ·USB2.0x1 USB3.0x1  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分量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x1（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兼用）  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卡槽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  ·LANx1  ·SPDIFx1  ·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6" marR="8366" marT="83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9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RS232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MDID0002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MDID0004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TX-MDID0001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MY-MDID0003</a:t>
                      </a:r>
                    </a:p>
                  </a:txBody>
                  <a:tcPr marL="8366" marR="8366" marT="83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" name="图片 4" descr="b.png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27584" y="414000"/>
            <a:ext cx="133311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产品介绍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39840" y="1124744"/>
            <a:ext cx="6408624" cy="194879"/>
            <a:chOff x="2339840" y="1230009"/>
            <a:chExt cx="6408624" cy="194879"/>
          </a:xfrm>
        </p:grpSpPr>
        <p:pic>
          <p:nvPicPr>
            <p:cNvPr id="292865" name="Picture 1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840" y="1242121"/>
              <a:ext cx="792000" cy="18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128" y="1230009"/>
              <a:ext cx="792000" cy="18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464" y="1230009"/>
              <a:ext cx="792000" cy="18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70373" y="5739240"/>
            <a:ext cx="3960000" cy="35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爆炸形 1 11"/>
          <p:cNvSpPr/>
          <p:nvPr/>
        </p:nvSpPr>
        <p:spPr>
          <a:xfrm>
            <a:off x="7879185" y="334465"/>
            <a:ext cx="902418" cy="784426"/>
          </a:xfrm>
          <a:prstGeom prst="irregularSeal1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109821" y="603567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超薄</a:t>
            </a:r>
            <a:endParaRPr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00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4" descr="b.pn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27584" y="414000"/>
            <a:ext cx="133311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产品介绍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7000"/>
                    </a14:imgEffect>
                    <a14:imgEffect>
                      <a14:brightnessContrast bright="3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7" y="1124944"/>
            <a:ext cx="2687943" cy="45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1000"/>
                    </a14:imgEffect>
                    <a14:imgEffect>
                      <a14:brightnessContrast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67" y="1124744"/>
            <a:ext cx="2052000" cy="45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3000"/>
                    </a14:imgEffect>
                    <a14:imgEffect>
                      <a14:brightnessContrast bright="3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92" y="1124944"/>
            <a:ext cx="2700072" cy="45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bright="12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672" y="1623921"/>
            <a:ext cx="2699792" cy="122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3563888" y="1631288"/>
            <a:ext cx="2052000" cy="1154248"/>
            <a:chOff x="3672128" y="1844824"/>
            <a:chExt cx="2052000" cy="1154248"/>
          </a:xfrm>
        </p:grpSpPr>
        <p:pic>
          <p:nvPicPr>
            <p:cNvPr id="35" name="Picture 2" descr="D:\D\总部\重点工作\课件开发\SU760_MY83A培训\资料\SU760A截屏\54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672128" y="1844824"/>
              <a:ext cx="2052000" cy="11542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4" name="Picture 6"/>
            <p:cNvPicPr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113" y="2060847"/>
              <a:ext cx="1512000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" descr="D:\D\总部\重点工作\课件开发\SU760_MY83A培训\资料\SU760A截屏\52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65567" y="2716299"/>
            <a:ext cx="2051628" cy="1154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3563888" y="3859135"/>
            <a:ext cx="2051628" cy="1154041"/>
            <a:chOff x="4283968" y="2923031"/>
            <a:chExt cx="2051628" cy="1154041"/>
          </a:xfrm>
        </p:grpSpPr>
        <p:pic>
          <p:nvPicPr>
            <p:cNvPr id="37" name="Picture 4" descr="D:\D\总部\重点工作\课件开发\SU760_MY83A培训\资料\SU760A截屏\53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283968" y="2923031"/>
              <a:ext cx="2051628" cy="11540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189" y="3789040"/>
              <a:ext cx="180000" cy="18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71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92" y="2492896"/>
            <a:ext cx="2700072" cy="118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8000"/>
                    </a14:imgEffect>
                    <a14:imgEffect>
                      <a14:brightnessContrast bright="29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14" y="3095410"/>
            <a:ext cx="2044878" cy="126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6" descr="D:\D\总部\重点工作\课件开发\SU760_MY83A培训\资料\DS83A截屏\03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41000"/>
                    </a14:imgEffect>
                    <a14:imgEffect>
                      <a14:brightnessContrast bright="33000" contrast="-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43897" y="1621996"/>
            <a:ext cx="2687943" cy="1511968"/>
          </a:xfrm>
          <a:prstGeom prst="rect">
            <a:avLst/>
          </a:prstGeom>
          <a:noFill/>
        </p:spPr>
      </p:pic>
      <p:sp>
        <p:nvSpPr>
          <p:cNvPr id="53" name="椭圆 52"/>
          <p:cNvSpPr>
            <a:spLocks/>
          </p:cNvSpPr>
          <p:nvPr/>
        </p:nvSpPr>
        <p:spPr>
          <a:xfrm>
            <a:off x="2424193" y="1621996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影视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60567" y="2132856"/>
            <a:ext cx="2671273" cy="1511968"/>
            <a:chOff x="247438" y="1818997"/>
            <a:chExt cx="2687943" cy="1511968"/>
          </a:xfrm>
        </p:grpSpPr>
        <p:pic>
          <p:nvPicPr>
            <p:cNvPr id="49" name="Picture 2" descr="D:\D\总部\重点工作\课件开发\SU760_MY83A培训\资料\DS83A截屏\04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8000"/>
                      </a14:imgEffect>
                      <a14:imgEffect>
                        <a14:brightnessContrast bright="9000" contrast="-2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38" y="1818997"/>
              <a:ext cx="2687943" cy="1511968"/>
            </a:xfrm>
            <a:prstGeom prst="rect">
              <a:avLst/>
            </a:prstGeom>
            <a:noFill/>
          </p:spPr>
        </p:pic>
        <p:pic>
          <p:nvPicPr>
            <p:cNvPr id="58" name="Picture 6"/>
            <p:cNvPicPr>
              <a:picLocks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320" y="2228030"/>
              <a:ext cx="1366382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椭圆 53"/>
          <p:cNvSpPr/>
          <p:nvPr/>
        </p:nvSpPr>
        <p:spPr>
          <a:xfrm>
            <a:off x="2424193" y="2204864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电视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Picture 4" descr="D:\D\总部\重点工作\课件开发\SU760_MY83A培训\资料\DS83A截屏\07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90000"/>
                    </a14:imgEffect>
                    <a14:imgEffect>
                      <a14:brightnessContrast bright="33000" contras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43896" y="2780928"/>
            <a:ext cx="2687943" cy="1511968"/>
          </a:xfrm>
          <a:prstGeom prst="rect">
            <a:avLst/>
          </a:prstGeom>
          <a:noFill/>
        </p:spPr>
      </p:pic>
      <p:pic>
        <p:nvPicPr>
          <p:cNvPr id="52" name="Picture 5" descr="D:\D\总部\重点工作\课件开发\SU760_MY83A培训\资料\DS83A截屏\08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69000"/>
                    </a14:imgEffect>
                    <a14:imgEffect>
                      <a14:brightnessContrast bright="33000" contras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43895" y="3356992"/>
            <a:ext cx="2687943" cy="1511968"/>
          </a:xfrm>
          <a:prstGeom prst="rect">
            <a:avLst/>
          </a:prstGeom>
          <a:noFill/>
        </p:spPr>
      </p:pic>
      <p:sp>
        <p:nvSpPr>
          <p:cNvPr id="56" name="椭圆 55"/>
          <p:cNvSpPr/>
          <p:nvPr/>
        </p:nvSpPr>
        <p:spPr>
          <a:xfrm>
            <a:off x="2416719" y="2852936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应用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424193" y="3429000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游戏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" name="Picture 3" descr="D:\D\总部\重点工作\课件开发\SU760_MY83A培训\资料\DS83A截屏\06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harpenSoften amount="59000"/>
                    </a14:imgEffect>
                    <a14:imgEffect>
                      <a14:brightnessContrast bright="22000" contrast="-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43897" y="3861048"/>
            <a:ext cx="2687943" cy="1152128"/>
          </a:xfrm>
          <a:prstGeom prst="rect">
            <a:avLst/>
          </a:prstGeom>
          <a:noFill/>
        </p:spPr>
      </p:pic>
      <p:sp>
        <p:nvSpPr>
          <p:cNvPr id="55" name="椭圆 54"/>
          <p:cNvSpPr/>
          <p:nvPr/>
        </p:nvSpPr>
        <p:spPr>
          <a:xfrm>
            <a:off x="2424193" y="3933056"/>
            <a:ext cx="684000" cy="32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购物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92" y="3675049"/>
            <a:ext cx="2700072" cy="13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4211960" y="847745"/>
            <a:ext cx="7970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SU760A</a:t>
            </a:r>
          </a:p>
        </p:txBody>
      </p:sp>
      <p:sp>
        <p:nvSpPr>
          <p:cNvPr id="61" name="矩形 60"/>
          <p:cNvSpPr/>
          <p:nvPr/>
        </p:nvSpPr>
        <p:spPr>
          <a:xfrm>
            <a:off x="7097147" y="838453"/>
            <a:ext cx="7040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DS83A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331640" y="838453"/>
            <a:ext cx="1022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MY/TX83A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933719" y="1638124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电视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椭圆 63"/>
          <p:cNvSpPr>
            <a:spLocks/>
          </p:cNvSpPr>
          <p:nvPr/>
        </p:nvSpPr>
        <p:spPr>
          <a:xfrm>
            <a:off x="4933719" y="2718244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视</a:t>
            </a:r>
            <a:r>
              <a:rPr lang="zh-CN" altLang="en-US" sz="800" b="1" dirty="0">
                <a:latin typeface="微软雅黑" pitchFamily="34" charset="-122"/>
                <a:ea typeface="微软雅黑" pitchFamily="34" charset="-122"/>
              </a:rPr>
              <a:t>频</a:t>
            </a:r>
          </a:p>
        </p:txBody>
      </p:sp>
      <p:sp>
        <p:nvSpPr>
          <p:cNvPr id="65" name="椭圆 64"/>
          <p:cNvSpPr/>
          <p:nvPr/>
        </p:nvSpPr>
        <p:spPr>
          <a:xfrm>
            <a:off x="4938873" y="3798364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应用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060465" y="1694019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京东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064464" y="2516615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电视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椭圆 67"/>
          <p:cNvSpPr>
            <a:spLocks/>
          </p:cNvSpPr>
          <p:nvPr/>
        </p:nvSpPr>
        <p:spPr>
          <a:xfrm>
            <a:off x="8064464" y="3141000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视</a:t>
            </a:r>
            <a:r>
              <a:rPr lang="zh-CN" altLang="en-US" sz="800" b="1" dirty="0">
                <a:latin typeface="微软雅黑" pitchFamily="34" charset="-122"/>
                <a:ea typeface="微软雅黑" pitchFamily="34" charset="-122"/>
              </a:rPr>
              <a:t>频</a:t>
            </a:r>
          </a:p>
        </p:txBody>
      </p:sp>
      <p:sp>
        <p:nvSpPr>
          <p:cNvPr id="69" name="椭圆 68"/>
          <p:cNvSpPr/>
          <p:nvPr/>
        </p:nvSpPr>
        <p:spPr>
          <a:xfrm>
            <a:off x="8064464" y="3717064"/>
            <a:ext cx="684000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应用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0" name="Picture 3"/>
          <p:cNvPicPr>
            <a:picLocks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756882"/>
            <a:ext cx="216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3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harpenSoften amount="100000"/>
                    </a14:imgEffect>
                    <a14:imgEffect>
                      <a14:brightnessContrast bright="-14000" contras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60567" y="5013176"/>
            <a:ext cx="809564" cy="481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013176"/>
            <a:ext cx="522879" cy="46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235" y="5085184"/>
            <a:ext cx="1102597" cy="34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443381" y="5445225"/>
            <a:ext cx="1717321" cy="44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10"/>
          <p:cNvPicPr>
            <a:picLocks noChangeAspect="1" noChangeArrowheads="1"/>
          </p:cNvPicPr>
          <p:nvPr/>
        </p:nvPicPr>
        <p:blipFill>
          <a:blip r:embed="rId39" cstate="email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harpenSoften amount="92000"/>
                    </a14:imgEffect>
                    <a14:imgEffect>
                      <a14:brightnessContrast bright="-5000" contrast="3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064603" y="5047571"/>
            <a:ext cx="593691" cy="4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" name="组合 71"/>
          <p:cNvGrpSpPr>
            <a:grpSpLocks noChangeAspect="1"/>
          </p:cNvGrpSpPr>
          <p:nvPr/>
        </p:nvGrpSpPr>
        <p:grpSpPr>
          <a:xfrm>
            <a:off x="3563889" y="5374411"/>
            <a:ext cx="1675352" cy="602728"/>
            <a:chOff x="6970315" y="-649747"/>
            <a:chExt cx="3445661" cy="1137772"/>
          </a:xfrm>
        </p:grpSpPr>
        <p:pic>
          <p:nvPicPr>
            <p:cNvPr id="73" name="Picture 3" descr="C:\Users\GAFA2095\Desktop\腾讯电视游戏-logo-99-方版 白文字.png"/>
            <p:cNvPicPr>
              <a:picLocks noChangeAspect="1" noChangeArrowheads="1"/>
            </p:cNvPicPr>
            <p:nvPr/>
          </p:nvPicPr>
          <p:blipFill rotWithShape="1"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2" t="19714" r="33702" b="35133"/>
            <a:stretch/>
          </p:blipFill>
          <p:spPr bwMode="auto">
            <a:xfrm>
              <a:off x="6970315" y="-649747"/>
              <a:ext cx="1224136" cy="1137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3" descr="C:\Users\GAFA2095\Desktop\腾讯电视游戏-logo-99-方版 白文字.png"/>
            <p:cNvPicPr>
              <a:picLocks noChangeAspect="1" noChangeArrowheads="1"/>
            </p:cNvPicPr>
            <p:nvPr/>
          </p:nvPicPr>
          <p:blipFill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2" t="64535" r="33702" b="22355"/>
            <a:stretch/>
          </p:blipFill>
          <p:spPr bwMode="auto">
            <a:xfrm>
              <a:off x="8194451" y="-280318"/>
              <a:ext cx="2221525" cy="5995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</p:pic>
      </p:grpSp>
      <p:pic>
        <p:nvPicPr>
          <p:cNvPr id="75" name="Picture 6" descr="D:\D\总部\重点工作\课件开发\SU760_MY83A培训\资料\中国互联网电视青.pn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3583318" y="5085621"/>
            <a:ext cx="1060276" cy="267156"/>
          </a:xfrm>
          <a:prstGeom prst="rect">
            <a:avLst/>
          </a:prstGeom>
          <a:noFill/>
        </p:spPr>
      </p:pic>
      <p:pic>
        <p:nvPicPr>
          <p:cNvPr id="76" name="Picture 2" descr="D:\D\总部\重点工作\课件开发\SU760_MY83A培训\资料\SU760A截屏\23.png"/>
          <p:cNvPicPr>
            <a:picLocks noChangeAspect="1" noChangeArrowheads="1"/>
          </p:cNvPicPr>
          <p:nvPr/>
        </p:nvPicPr>
        <p:blipFill rotWithShape="1">
          <a:blip r:embed="rId44" cstate="print"/>
          <a:srcRect l="65003" t="32215" r="8254" b="5571"/>
          <a:stretch/>
        </p:blipFill>
        <p:spPr bwMode="auto">
          <a:xfrm>
            <a:off x="7867744" y="5391738"/>
            <a:ext cx="465472" cy="494763"/>
          </a:xfrm>
          <a:prstGeom prst="rect">
            <a:avLst/>
          </a:prstGeom>
          <a:noFill/>
        </p:spPr>
      </p:pic>
      <p:pic>
        <p:nvPicPr>
          <p:cNvPr id="77" name="Picture 6" descr="D:\D\总部\重点工作\课件开发\SU760_MY83A培训\资料\DS83A截屏\50.png"/>
          <p:cNvPicPr>
            <a:picLocks noChangeAspect="1" noChangeArrowheads="1"/>
          </p:cNvPicPr>
          <p:nvPr/>
        </p:nvPicPr>
        <p:blipFill rotWithShape="1"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harpenSoften amount="79000"/>
                    </a14:imgEffect>
                    <a14:imgEffect>
                      <a14:brightnessContrast bright="16000" contrast="50000"/>
                    </a14:imgEffect>
                  </a14:imgLayer>
                </a14:imgProps>
              </a:ext>
            </a:extLst>
          </a:blip>
          <a:srcRect l="37305" t="4342" r="36597" b="85052"/>
          <a:stretch/>
        </p:blipFill>
        <p:spPr bwMode="auto">
          <a:xfrm>
            <a:off x="2273738" y="5589240"/>
            <a:ext cx="792000" cy="2573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8" name="Picture 6" descr="D:\D\总部\重点工作\课件开发\SU760_MY83A培训\资料\DS83A截屏\50.png"/>
          <p:cNvPicPr>
            <a:picLocks noChangeAspect="1" noChangeArrowheads="1"/>
          </p:cNvPicPr>
          <p:nvPr/>
        </p:nvPicPr>
        <p:blipFill rotWithShape="1">
          <a:blip r:embed="rId47" cstate="print"/>
          <a:srcRect l="67119" t="32313" r="15804" b="37331"/>
          <a:stretch/>
        </p:blipFill>
        <p:spPr bwMode="auto">
          <a:xfrm>
            <a:off x="2714083" y="5210114"/>
            <a:ext cx="360000" cy="3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9" name="Picture 2" descr="D:\D\总部\重点工作\课件开发\SU760_MY83A培训\资料\SU760A截屏\23.png"/>
          <p:cNvPicPr>
            <a:picLocks noChangeAspect="1" noChangeArrowheads="1"/>
          </p:cNvPicPr>
          <p:nvPr/>
        </p:nvPicPr>
        <p:blipFill rotWithShape="1">
          <a:blip r:embed="rId44" cstate="print"/>
          <a:srcRect l="66923" t="7484" r="9638" b="76910"/>
          <a:stretch/>
        </p:blipFill>
        <p:spPr bwMode="auto">
          <a:xfrm>
            <a:off x="7867743" y="5106060"/>
            <a:ext cx="878137" cy="267156"/>
          </a:xfrm>
          <a:prstGeom prst="rect">
            <a:avLst/>
          </a:prstGeom>
          <a:noFill/>
        </p:spPr>
      </p:pic>
      <p:pic>
        <p:nvPicPr>
          <p:cNvPr id="80" name="Picture 6" descr="D:\D\总部\重点工作\课件开发\SU760_MY83A培训\资料\中国互联网电视青.pn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6048672" y="5085184"/>
            <a:ext cx="1060276" cy="267156"/>
          </a:xfrm>
          <a:prstGeom prst="rect">
            <a:avLst/>
          </a:prstGeom>
          <a:noFill/>
        </p:spPr>
      </p:pic>
      <p:pic>
        <p:nvPicPr>
          <p:cNvPr id="81" name="Picture 10"/>
          <p:cNvPicPr>
            <a:picLocks noChangeAspect="1" noChangeArrowheads="1"/>
          </p:cNvPicPr>
          <p:nvPr/>
        </p:nvPicPr>
        <p:blipFill>
          <a:blip r:embed="rId39" cstate="email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harpenSoften amount="92000"/>
                    </a14:imgEffect>
                    <a14:imgEffect>
                      <a14:brightnessContrast bright="-5000" contrast="3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227482" y="5013176"/>
            <a:ext cx="593691" cy="4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2" name="组合 81"/>
          <p:cNvGrpSpPr>
            <a:grpSpLocks noChangeAspect="1"/>
          </p:cNvGrpSpPr>
          <p:nvPr/>
        </p:nvGrpSpPr>
        <p:grpSpPr>
          <a:xfrm>
            <a:off x="6012160" y="5373216"/>
            <a:ext cx="1675352" cy="602728"/>
            <a:chOff x="6970315" y="-649747"/>
            <a:chExt cx="3445661" cy="1137772"/>
          </a:xfrm>
        </p:grpSpPr>
        <p:pic>
          <p:nvPicPr>
            <p:cNvPr id="83" name="Picture 3" descr="C:\Users\GAFA2095\Desktop\腾讯电视游戏-logo-99-方版 白文字.png"/>
            <p:cNvPicPr>
              <a:picLocks noChangeAspect="1" noChangeArrowheads="1"/>
            </p:cNvPicPr>
            <p:nvPr/>
          </p:nvPicPr>
          <p:blipFill rotWithShape="1"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2" t="19714" r="33702" b="35133"/>
            <a:stretch/>
          </p:blipFill>
          <p:spPr bwMode="auto">
            <a:xfrm>
              <a:off x="6970315" y="-649747"/>
              <a:ext cx="1224136" cy="1137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3" descr="C:\Users\GAFA2095\Desktop\腾讯电视游戏-logo-99-方版 白文字.png"/>
            <p:cNvPicPr>
              <a:picLocks noChangeAspect="1" noChangeArrowheads="1"/>
            </p:cNvPicPr>
            <p:nvPr/>
          </p:nvPicPr>
          <p:blipFill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12" t="64535" r="33702" b="22355"/>
            <a:stretch/>
          </p:blipFill>
          <p:spPr bwMode="auto">
            <a:xfrm>
              <a:off x="8194451" y="-280318"/>
              <a:ext cx="2221525" cy="5995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</p:pic>
      </p:grpSp>
    </p:spTree>
    <p:extLst>
      <p:ext uri="{BB962C8B-B14F-4D97-AF65-F5344CB8AC3E}">
        <p14:creationId xmlns:p14="http://schemas.microsoft.com/office/powerpoint/2010/main" val="34777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4" descr="b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2" t="32453" r="19163"/>
          <a:stretch/>
        </p:blipFill>
        <p:spPr bwMode="auto">
          <a:xfrm>
            <a:off x="1851855" y="268194"/>
            <a:ext cx="2523295" cy="52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4" descr="b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95250" y="8900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77230" y="415017"/>
            <a:ext cx="353780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网络（智能）电视故障反馈信息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83986"/>
              </p:ext>
            </p:extLst>
          </p:nvPr>
        </p:nvGraphicFramePr>
        <p:xfrm>
          <a:off x="260349" y="1124744"/>
          <a:ext cx="8488115" cy="1959075"/>
        </p:xfrm>
        <a:graphic>
          <a:graphicData uri="http://schemas.openxmlformats.org/drawingml/2006/table">
            <a:tbl>
              <a:tblPr/>
              <a:tblGrid>
                <a:gridCol w="578750"/>
                <a:gridCol w="726275"/>
                <a:gridCol w="807981"/>
                <a:gridCol w="807981"/>
                <a:gridCol w="835216"/>
                <a:gridCol w="835216"/>
                <a:gridCol w="680882"/>
                <a:gridCol w="633221"/>
                <a:gridCol w="753510"/>
                <a:gridCol w="964987"/>
                <a:gridCol w="864096"/>
              </a:tblGrid>
              <a:tr h="16223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营运商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百视通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视云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阿里（华数）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</a:t>
                      </a:r>
                      <a:r>
                        <a:rPr lang="zh-CN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讯（未来电视）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富可视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69606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（联想机型）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（BesTV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转视云）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SU860A/SX970A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</a:t>
                      </a:r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系列</a:t>
                      </a:r>
                      <a:endParaRPr lang="en-US" altLang="zh-CN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苏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宁向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TX</a:t>
                      </a:r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系列</a:t>
                      </a:r>
                      <a:endParaRPr lang="en-US" altLang="zh-CN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猫向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DS</a:t>
                      </a:r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系列 京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东向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sng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" action="ppaction://hlinkfile"/>
                        </a:rPr>
                        <a:t>华数（</a:t>
                      </a:r>
                      <a:r>
                        <a:rPr lang="en-US" sz="800" b="0" i="0" u="sng" strike="noStrike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" action="ppaction://hlinkfile"/>
                        </a:rPr>
                        <a:t>NX100A)</a:t>
                      </a:r>
                      <a:endParaRPr lang="en-US" sz="800" b="0" i="0" u="sng" strike="noStrike"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6223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网络内容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在线视频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62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付费视频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62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应用商店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62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游戏应用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62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语音系统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696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购物界面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○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917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需要提供给坐席的信息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有线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码②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码②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有线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有线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36133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客服联系方式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400-860-0637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新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号码：</a:t>
                      </a:r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400-651-5050</a:t>
                      </a:r>
                      <a:b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</a:t>
                      </a:r>
                      <a:r>
                        <a:rPr lang="zh-CN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旧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号码：</a:t>
                      </a:r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400-059-0012</a:t>
                      </a:r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（仍使用）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400-805-5455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③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仅限京东购物页面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400-606-5500</a:t>
                      </a:r>
                      <a:b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0527-88105500</a:t>
                      </a:r>
                    </a:p>
                  </a:txBody>
                  <a:tcPr marL="7374" marR="7374" marT="737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400-677-1619</a:t>
                      </a:r>
                    </a:p>
                  </a:txBody>
                  <a:tcPr marL="7374" marR="7374" marT="7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60130" y="3270176"/>
            <a:ext cx="82003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①联想机型的语音系统、应用商店等都由联想维护，目前暂无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对应；如遇到相关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，可提示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用户拨打夏普客服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400-898-1818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，由夏普转联想处理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130" y="3488199"/>
            <a:ext cx="78488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②非联想机型的视云用户（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BesTV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转视云、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SU860A/SX970A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反馈需提供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号，具体获取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的操作：视云主页 → 个人中心 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→个人信息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5" name="矩形 4"/>
          <p:cNvSpPr/>
          <p:nvPr/>
        </p:nvSpPr>
        <p:spPr>
          <a:xfrm>
            <a:off x="251520" y="3702224"/>
            <a:ext cx="71287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③腾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讯提供的问题对应联系方式较为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繁琐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，在每个栏目中均设置了问题反馈二维码或邮箱，可以引导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用户在电视上查找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130" y="4183145"/>
            <a:ext cx="2853372" cy="1622119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2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4144" y="4197036"/>
            <a:ext cx="2664000" cy="160822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0588"/>
              </p:ext>
            </p:extLst>
          </p:nvPr>
        </p:nvGraphicFramePr>
        <p:xfrm>
          <a:off x="5921518" y="4224893"/>
          <a:ext cx="3042970" cy="1580371"/>
        </p:xfrm>
        <a:graphic>
          <a:graphicData uri="http://schemas.openxmlformats.org/drawingml/2006/table">
            <a:tbl>
              <a:tblPr/>
              <a:tblGrid>
                <a:gridCol w="746370"/>
                <a:gridCol w="519214"/>
                <a:gridCol w="519214"/>
                <a:gridCol w="1258172"/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板块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联系方式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视频、语音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腾讯视频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群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334911283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腾讯游戏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群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377158948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应用商店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未来电视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电话：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400-046-3366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群：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800085092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9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邮件：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service@icntv.tv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京东购物界面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DS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电话：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400-606-5500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电话：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0527-88105500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788350" y="41397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52646" y="41397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2686" y="41397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299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矩形 191"/>
          <p:cNvSpPr/>
          <p:nvPr/>
        </p:nvSpPr>
        <p:spPr>
          <a:xfrm>
            <a:off x="5221462" y="1052735"/>
            <a:ext cx="1872208" cy="48051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/>
          <p:cNvSpPr/>
          <p:nvPr/>
        </p:nvSpPr>
        <p:spPr>
          <a:xfrm>
            <a:off x="6445598" y="1052736"/>
            <a:ext cx="2232248" cy="48245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3133230" y="4293096"/>
            <a:ext cx="2016224" cy="15841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3133230" y="1052736"/>
            <a:ext cx="2016224" cy="32403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187" name="矩形 186"/>
          <p:cNvSpPr/>
          <p:nvPr/>
        </p:nvSpPr>
        <p:spPr>
          <a:xfrm>
            <a:off x="324918" y="1052736"/>
            <a:ext cx="2736304" cy="48245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3133230" y="1052736"/>
            <a:ext cx="0" cy="4824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677382" y="1052736"/>
            <a:ext cx="0" cy="4824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24918" y="1052736"/>
            <a:ext cx="835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15"/>
          <p:cNvSpPr>
            <a:spLocks noChangeArrowheads="1"/>
          </p:cNvSpPr>
          <p:nvPr/>
        </p:nvSpPr>
        <p:spPr bwMode="auto">
          <a:xfrm>
            <a:off x="1189014" y="1052736"/>
            <a:ext cx="11521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前视图与后视图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15"/>
          <p:cNvSpPr>
            <a:spLocks noChangeArrowheads="1"/>
          </p:cNvSpPr>
          <p:nvPr/>
        </p:nvSpPr>
        <p:spPr bwMode="auto">
          <a:xfrm>
            <a:off x="611560" y="3573016"/>
            <a:ext cx="8640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电源指示灯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15"/>
          <p:cNvSpPr>
            <a:spLocks noChangeArrowheads="1"/>
          </p:cNvSpPr>
          <p:nvPr/>
        </p:nvSpPr>
        <p:spPr bwMode="auto">
          <a:xfrm>
            <a:off x="1907704" y="3573016"/>
            <a:ext cx="11521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五向操作按键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rot="10800000">
            <a:off x="3916752" y="1732177"/>
            <a:ext cx="223200" cy="7200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右箭头 66"/>
          <p:cNvSpPr/>
          <p:nvPr/>
        </p:nvSpPr>
        <p:spPr>
          <a:xfrm rot="10800000">
            <a:off x="3925318" y="2564904"/>
            <a:ext cx="223200" cy="7200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右箭头 67"/>
          <p:cNvSpPr/>
          <p:nvPr/>
        </p:nvSpPr>
        <p:spPr>
          <a:xfrm rot="10800000">
            <a:off x="3925318" y="3636000"/>
            <a:ext cx="223200" cy="7200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右箭头 68"/>
          <p:cNvSpPr/>
          <p:nvPr/>
        </p:nvSpPr>
        <p:spPr>
          <a:xfrm rot="10800000">
            <a:off x="3925318" y="2924944"/>
            <a:ext cx="223200" cy="7200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5149454" y="1052736"/>
            <a:ext cx="0" cy="4824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925318" y="1988840"/>
            <a:ext cx="1150738" cy="400110"/>
            <a:chOff x="3925318" y="2052000"/>
            <a:chExt cx="1150738" cy="400110"/>
          </a:xfrm>
        </p:grpSpPr>
        <p:sp>
          <p:nvSpPr>
            <p:cNvPr id="66" name="右箭头 65"/>
            <p:cNvSpPr/>
            <p:nvPr/>
          </p:nvSpPr>
          <p:spPr>
            <a:xfrm rot="10800000">
              <a:off x="3925318" y="2204862"/>
              <a:ext cx="223200" cy="7200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212056" y="2052000"/>
              <a:ext cx="864000" cy="40011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SD/SDHC  </a:t>
              </a:r>
            </a:p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卡槽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4212056" y="2843992"/>
            <a:ext cx="915635" cy="24622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HDMI1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212056" y="3212976"/>
            <a:ext cx="915635" cy="24622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HDMI2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12056" y="3542819"/>
            <a:ext cx="915635" cy="24622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HDMI3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右箭头 77"/>
          <p:cNvSpPr/>
          <p:nvPr/>
        </p:nvSpPr>
        <p:spPr>
          <a:xfrm rot="10800000">
            <a:off x="3925318" y="3960000"/>
            <a:ext cx="223200" cy="7200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204690" y="3861048"/>
            <a:ext cx="871366" cy="4001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RF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端子</a:t>
            </a:r>
          </a:p>
        </p:txBody>
      </p:sp>
      <p:sp>
        <p:nvSpPr>
          <p:cNvPr id="87" name="矩形 86"/>
          <p:cNvSpPr/>
          <p:nvPr/>
        </p:nvSpPr>
        <p:spPr>
          <a:xfrm>
            <a:off x="3129612" y="5616000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服务用端口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177804" y="5616000"/>
            <a:ext cx="738948" cy="2448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20626" y="1628800"/>
            <a:ext cx="955430" cy="246221"/>
            <a:chOff x="4120626" y="3933056"/>
            <a:chExt cx="955430" cy="246221"/>
          </a:xfrm>
        </p:grpSpPr>
        <p:sp>
          <p:nvSpPr>
            <p:cNvPr id="56" name="矩形 55"/>
            <p:cNvSpPr/>
            <p:nvPr/>
          </p:nvSpPr>
          <p:spPr>
            <a:xfrm>
              <a:off x="4120626" y="3933056"/>
              <a:ext cx="955430" cy="24622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USB1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端子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4211960" y="3933056"/>
              <a:ext cx="864096" cy="2448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矩形 15"/>
          <p:cNvSpPr>
            <a:spLocks noChangeArrowheads="1"/>
          </p:cNvSpPr>
          <p:nvPr/>
        </p:nvSpPr>
        <p:spPr bwMode="auto">
          <a:xfrm>
            <a:off x="3277246" y="1052736"/>
            <a:ext cx="21602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侧面、背面连接端子示意图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7" name="直接连接符 96"/>
          <p:cNvCxnSpPr/>
          <p:nvPr/>
        </p:nvCxnSpPr>
        <p:spPr>
          <a:xfrm>
            <a:off x="3061222" y="1052736"/>
            <a:ext cx="0" cy="4824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15"/>
          <p:cNvSpPr>
            <a:spLocks noChangeArrowheads="1"/>
          </p:cNvSpPr>
          <p:nvPr/>
        </p:nvSpPr>
        <p:spPr bwMode="auto">
          <a:xfrm>
            <a:off x="5796136" y="1052736"/>
            <a:ext cx="208823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电视机遥控器示意图及各按键作用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2" name="直接连接符 121"/>
          <p:cNvCxnSpPr/>
          <p:nvPr/>
        </p:nvCxnSpPr>
        <p:spPr>
          <a:xfrm>
            <a:off x="5221462" y="1052736"/>
            <a:ext cx="0" cy="4824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 rot="16200000">
            <a:off x="6949462" y="2709113"/>
            <a:ext cx="0" cy="3456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6660232" y="1268760"/>
            <a:ext cx="0" cy="3168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24918" y="1268760"/>
            <a:ext cx="835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/>
          <p:nvPr/>
        </p:nvCxnSpPr>
        <p:spPr>
          <a:xfrm>
            <a:off x="2808000" y="3312000"/>
            <a:ext cx="108008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3199169" y="4365104"/>
            <a:ext cx="972535" cy="24622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右箭头 131"/>
          <p:cNvSpPr/>
          <p:nvPr/>
        </p:nvSpPr>
        <p:spPr>
          <a:xfrm rot="10800000">
            <a:off x="3923928" y="3284984"/>
            <a:ext cx="223200" cy="7200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23528" y="1052736"/>
            <a:ext cx="0" cy="4824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24918" y="5877272"/>
            <a:ext cx="835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 flipV="1">
            <a:off x="2916000" y="3320989"/>
            <a:ext cx="8" cy="219619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brightnessContrast bright="19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1" y="4210635"/>
            <a:ext cx="2463093" cy="160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8" name="直接箭头连接符 137"/>
          <p:cNvCxnSpPr/>
          <p:nvPr/>
        </p:nvCxnSpPr>
        <p:spPr>
          <a:xfrm>
            <a:off x="2844000" y="5517232"/>
            <a:ext cx="7200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30000"/>
          </a:blip>
          <a:srcRect/>
          <a:stretch>
            <a:fillRect/>
          </a:stretch>
        </p:blipFill>
        <p:spPr bwMode="auto">
          <a:xfrm>
            <a:off x="323528" y="5657758"/>
            <a:ext cx="288032" cy="219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8" name="直接箭头连接符 107"/>
          <p:cNvCxnSpPr/>
          <p:nvPr/>
        </p:nvCxnSpPr>
        <p:spPr>
          <a:xfrm>
            <a:off x="2628000" y="5724000"/>
            <a:ext cx="360000" cy="0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圆角矩形 82"/>
          <p:cNvSpPr/>
          <p:nvPr/>
        </p:nvSpPr>
        <p:spPr>
          <a:xfrm>
            <a:off x="2340000" y="5309567"/>
            <a:ext cx="216000" cy="14401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2592000" y="5112000"/>
            <a:ext cx="144016" cy="360000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4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3" y="1320165"/>
            <a:ext cx="2603335" cy="161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圆角矩形 38"/>
          <p:cNvSpPr/>
          <p:nvPr/>
        </p:nvSpPr>
        <p:spPr>
          <a:xfrm>
            <a:off x="467544" y="2996952"/>
            <a:ext cx="1008112" cy="792000"/>
          </a:xfrm>
          <a:prstGeom prst="roundRect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燕尾形箭头 46"/>
          <p:cNvSpPr/>
          <p:nvPr/>
        </p:nvSpPr>
        <p:spPr>
          <a:xfrm rot="2707820">
            <a:off x="511344" y="2859460"/>
            <a:ext cx="249662" cy="88422"/>
          </a:xfrm>
          <a:prstGeom prst="notchedRightArrow">
            <a:avLst>
              <a:gd name="adj1" fmla="val 42064"/>
              <a:gd name="adj2" fmla="val 110848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87792" y="3047770"/>
            <a:ext cx="612000" cy="59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圆角矩形 40"/>
          <p:cNvSpPr/>
          <p:nvPr/>
        </p:nvSpPr>
        <p:spPr>
          <a:xfrm>
            <a:off x="1907704" y="2996952"/>
            <a:ext cx="936104" cy="792088"/>
          </a:xfrm>
          <a:prstGeom prst="roundRect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1843" name="Picture 3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9000"/>
                    </a14:imgEffect>
                    <a14:imgEffect>
                      <a14:brightnessContrast bright="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8"/>
          <a:stretch/>
        </p:blipFill>
        <p:spPr bwMode="auto">
          <a:xfrm>
            <a:off x="508614" y="3044533"/>
            <a:ext cx="796379" cy="57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5000"/>
                    </a14:imgEffect>
                    <a14:imgEffect>
                      <a14:brightnessContrast bright="23000" contras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27893" y="1371811"/>
            <a:ext cx="2538840" cy="1309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椭圆 37"/>
          <p:cNvSpPr/>
          <p:nvPr/>
        </p:nvSpPr>
        <p:spPr>
          <a:xfrm>
            <a:off x="427893" y="2636911"/>
            <a:ext cx="183667" cy="168019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1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7000"/>
                    </a14:imgEffect>
                    <a14:imgEffect>
                      <a14:brightnessContrast bright="16000" contrast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94622" y="1628800"/>
            <a:ext cx="1320658" cy="68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2" name="矩形 1"/>
          <p:cNvSpPr>
            <a:spLocks noChangeArrowheads="1"/>
          </p:cNvSpPr>
          <p:nvPr/>
        </p:nvSpPr>
        <p:spPr bwMode="auto">
          <a:xfrm>
            <a:off x="636175" y="1628800"/>
            <a:ext cx="1379105" cy="686230"/>
          </a:xfrm>
          <a:prstGeom prst="rect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>
              <a:spcBef>
                <a:spcPct val="0"/>
              </a:spcBef>
            </a:pP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35000"/>
                    </a14:imgEffect>
                    <a14:imgEffect>
                      <a14:brightnessContrast bright="7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1" y="1347708"/>
            <a:ext cx="720000" cy="12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203848" y="1340768"/>
            <a:ext cx="680495" cy="29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4" name="组合 143"/>
          <p:cNvGrpSpPr/>
          <p:nvPr/>
        </p:nvGrpSpPr>
        <p:grpSpPr>
          <a:xfrm>
            <a:off x="4120626" y="2462699"/>
            <a:ext cx="955430" cy="246221"/>
            <a:chOff x="4120626" y="3933056"/>
            <a:chExt cx="955430" cy="246221"/>
          </a:xfrm>
        </p:grpSpPr>
        <p:sp>
          <p:nvSpPr>
            <p:cNvPr id="145" name="矩形 144"/>
            <p:cNvSpPr/>
            <p:nvPr/>
          </p:nvSpPr>
          <p:spPr>
            <a:xfrm>
              <a:off x="4120626" y="3933056"/>
              <a:ext cx="955430" cy="24622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USB2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端子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4211960" y="3933056"/>
              <a:ext cx="864096" cy="2448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91846" name="Picture 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11" y="1340768"/>
            <a:ext cx="73775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矩形 167"/>
          <p:cNvSpPr/>
          <p:nvPr/>
        </p:nvSpPr>
        <p:spPr>
          <a:xfrm>
            <a:off x="6333026" y="2260800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5324914" y="2822739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300192" y="2492896"/>
            <a:ext cx="335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6333026" y="1368000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6333026" y="1484784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173"/>
          <p:cNvGrpSpPr/>
          <p:nvPr/>
        </p:nvGrpSpPr>
        <p:grpSpPr>
          <a:xfrm flipH="1">
            <a:off x="5940000" y="1556792"/>
            <a:ext cx="576000" cy="108000"/>
            <a:chOff x="5432826" y="1800000"/>
            <a:chExt cx="576000" cy="108000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6008674" y="1800000"/>
              <a:ext cx="0" cy="1080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ash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5432826" y="1908000"/>
              <a:ext cx="576000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箭头连接符 111"/>
          <p:cNvCxnSpPr/>
          <p:nvPr/>
        </p:nvCxnSpPr>
        <p:spPr>
          <a:xfrm flipH="1">
            <a:off x="6151660" y="1548000"/>
            <a:ext cx="36000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/>
        </p:nvCxnSpPr>
        <p:spPr>
          <a:xfrm flipH="1">
            <a:off x="6228184" y="1772816"/>
            <a:ext cx="28800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flipH="1">
            <a:off x="5940000" y="2447081"/>
            <a:ext cx="57600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/>
          <p:nvPr/>
        </p:nvCxnSpPr>
        <p:spPr>
          <a:xfrm flipH="1">
            <a:off x="6228184" y="2996952"/>
            <a:ext cx="28800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323524" y="1368000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9" name="直接连接符 158"/>
          <p:cNvCxnSpPr/>
          <p:nvPr/>
        </p:nvCxnSpPr>
        <p:spPr>
          <a:xfrm>
            <a:off x="5364120" y="1944000"/>
            <a:ext cx="288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/>
          <p:cNvSpPr/>
          <p:nvPr/>
        </p:nvSpPr>
        <p:spPr>
          <a:xfrm>
            <a:off x="5324826" y="1584000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5324914" y="1756800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5324914" y="2260800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333026" y="1598603"/>
            <a:ext cx="260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2" name="直接箭头连接符 171"/>
          <p:cNvCxnSpPr/>
          <p:nvPr/>
        </p:nvCxnSpPr>
        <p:spPr>
          <a:xfrm flipV="1">
            <a:off x="5364088" y="2447081"/>
            <a:ext cx="28800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5364088" y="1772816"/>
            <a:ext cx="28800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5364088" y="1556792"/>
            <a:ext cx="32400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00000" y="5472000"/>
            <a:ext cx="144000" cy="14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椭圆 42"/>
          <p:cNvSpPr>
            <a:spLocks noChangeAspect="1"/>
          </p:cNvSpPr>
          <p:nvPr/>
        </p:nvSpPr>
        <p:spPr>
          <a:xfrm>
            <a:off x="2699792" y="5445224"/>
            <a:ext cx="180000" cy="17976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4" name="直接箭头连接符 153"/>
          <p:cNvCxnSpPr/>
          <p:nvPr/>
        </p:nvCxnSpPr>
        <p:spPr>
          <a:xfrm flipH="1" flipV="1">
            <a:off x="2988000" y="3321232"/>
            <a:ext cx="0" cy="2412000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/>
          <p:nvPr/>
        </p:nvCxnSpPr>
        <p:spPr>
          <a:xfrm>
            <a:off x="3096000" y="3312000"/>
            <a:ext cx="216000" cy="0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headEnd type="arrow"/>
            <a:tailEnd type="non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/>
          <p:nvPr/>
        </p:nvCxnSpPr>
        <p:spPr>
          <a:xfrm flipH="1" flipV="1">
            <a:off x="3096000" y="4860000"/>
            <a:ext cx="0" cy="93600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 flipH="1" flipV="1">
            <a:off x="2628375" y="5472000"/>
            <a:ext cx="0" cy="252000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 flipH="1" flipV="1">
            <a:off x="2411760" y="5445224"/>
            <a:ext cx="0" cy="36000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>
            <a:off x="2411760" y="5805264"/>
            <a:ext cx="684000" cy="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533388" y="5353050"/>
            <a:ext cx="142887" cy="504825"/>
          </a:xfrm>
          <a:custGeom>
            <a:avLst/>
            <a:gdLst>
              <a:gd name="connsiteX0" fmla="*/ 19062 w 142887"/>
              <a:gd name="connsiteY0" fmla="*/ 0 h 504825"/>
              <a:gd name="connsiteX1" fmla="*/ 12 w 142887"/>
              <a:gd name="connsiteY1" fmla="*/ 47625 h 504825"/>
              <a:gd name="connsiteX2" fmla="*/ 19062 w 142887"/>
              <a:gd name="connsiteY2" fmla="*/ 133350 h 504825"/>
              <a:gd name="connsiteX3" fmla="*/ 85737 w 142887"/>
              <a:gd name="connsiteY3" fmla="*/ 219075 h 504825"/>
              <a:gd name="connsiteX4" fmla="*/ 114312 w 142887"/>
              <a:gd name="connsiteY4" fmla="*/ 285750 h 504825"/>
              <a:gd name="connsiteX5" fmla="*/ 142887 w 142887"/>
              <a:gd name="connsiteY5" fmla="*/ 447675 h 504825"/>
              <a:gd name="connsiteX6" fmla="*/ 123837 w 142887"/>
              <a:gd name="connsiteY6" fmla="*/ 504825 h 504825"/>
              <a:gd name="connsiteX7" fmla="*/ 47637 w 142887"/>
              <a:gd name="connsiteY7" fmla="*/ 485775 h 504825"/>
              <a:gd name="connsiteX8" fmla="*/ 19062 w 142887"/>
              <a:gd name="connsiteY8" fmla="*/ 4667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87" h="504825">
                <a:moveTo>
                  <a:pt x="19062" y="0"/>
                </a:moveTo>
                <a:cubicBezTo>
                  <a:pt x="12712" y="15875"/>
                  <a:pt x="1560" y="30597"/>
                  <a:pt x="12" y="47625"/>
                </a:cubicBezTo>
                <a:cubicBezTo>
                  <a:pt x="-403" y="52189"/>
                  <a:pt x="9455" y="118940"/>
                  <a:pt x="19062" y="133350"/>
                </a:cubicBezTo>
                <a:cubicBezTo>
                  <a:pt x="51936" y="182660"/>
                  <a:pt x="60375" y="142990"/>
                  <a:pt x="85737" y="219075"/>
                </a:cubicBezTo>
                <a:cubicBezTo>
                  <a:pt x="99752" y="261120"/>
                  <a:pt x="90772" y="238670"/>
                  <a:pt x="114312" y="285750"/>
                </a:cubicBezTo>
                <a:cubicBezTo>
                  <a:pt x="122312" y="325750"/>
                  <a:pt x="142887" y="425963"/>
                  <a:pt x="142887" y="447675"/>
                </a:cubicBezTo>
                <a:cubicBezTo>
                  <a:pt x="142887" y="467755"/>
                  <a:pt x="130187" y="485775"/>
                  <a:pt x="123837" y="504825"/>
                </a:cubicBezTo>
                <a:cubicBezTo>
                  <a:pt x="105723" y="501202"/>
                  <a:pt x="67163" y="495538"/>
                  <a:pt x="47637" y="485775"/>
                </a:cubicBezTo>
                <a:cubicBezTo>
                  <a:pt x="37398" y="480655"/>
                  <a:pt x="19062" y="466725"/>
                  <a:pt x="19062" y="466725"/>
                </a:cubicBezTo>
              </a:path>
            </a:pathLst>
          </a:cu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9795" name="Picture 3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43000"/>
                    </a14:imgEffect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645674"/>
            <a:ext cx="1872000" cy="94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矩形 53"/>
          <p:cNvSpPr/>
          <p:nvPr/>
        </p:nvSpPr>
        <p:spPr>
          <a:xfrm>
            <a:off x="4212056" y="4365104"/>
            <a:ext cx="864000" cy="24622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 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端子                                          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104"/>
          <p:cNvGrpSpPr/>
          <p:nvPr/>
        </p:nvGrpSpPr>
        <p:grpSpPr>
          <a:xfrm>
            <a:off x="3923928" y="5616000"/>
            <a:ext cx="1425132" cy="246221"/>
            <a:chOff x="4333515" y="5688008"/>
            <a:chExt cx="1008111" cy="246221"/>
          </a:xfrm>
        </p:grpSpPr>
        <p:sp>
          <p:nvSpPr>
            <p:cNvPr id="101" name="矩形 100"/>
            <p:cNvSpPr/>
            <p:nvPr/>
          </p:nvSpPr>
          <p:spPr>
            <a:xfrm>
              <a:off x="4333515" y="5688008"/>
              <a:ext cx="1008111" cy="24622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分量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复合视频输入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355976" y="5688008"/>
              <a:ext cx="792088" cy="2448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箭头连接符 98"/>
          <p:cNvCxnSpPr/>
          <p:nvPr/>
        </p:nvCxnSpPr>
        <p:spPr>
          <a:xfrm>
            <a:off x="4690438" y="5458894"/>
            <a:ext cx="162080" cy="15363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H="1">
            <a:off x="3383872" y="5229200"/>
            <a:ext cx="432044" cy="36004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/>
          <p:nvPr/>
        </p:nvCxnSpPr>
        <p:spPr>
          <a:xfrm>
            <a:off x="3203872" y="4869160"/>
            <a:ext cx="180000" cy="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headEnd type="arrow"/>
            <a:tailEnd type="non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/>
          <p:nvPr/>
        </p:nvCxnSpPr>
        <p:spPr>
          <a:xfrm flipH="1" flipV="1">
            <a:off x="4852518" y="4611325"/>
            <a:ext cx="1" cy="1460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9797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29000"/>
                    </a14:imgEffect>
                    <a14:imgEffect>
                      <a14:brightnessContrast bright="2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48" y="1306694"/>
            <a:ext cx="1908000" cy="311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Picture 2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81" y="4488780"/>
            <a:ext cx="3320467" cy="136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1" name="直接箭头连接符 180"/>
          <p:cNvCxnSpPr/>
          <p:nvPr/>
        </p:nvCxnSpPr>
        <p:spPr>
          <a:xfrm flipH="1" flipV="1">
            <a:off x="3491880" y="4581128"/>
            <a:ext cx="1" cy="108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5918986" y="1526117"/>
            <a:ext cx="45719" cy="45719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H="1">
            <a:off x="6008826" y="2684895"/>
            <a:ext cx="50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 flipH="1" flipV="1">
            <a:off x="6012160" y="2690338"/>
            <a:ext cx="0" cy="108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/>
          <p:cNvSpPr/>
          <p:nvPr/>
        </p:nvSpPr>
        <p:spPr>
          <a:xfrm>
            <a:off x="6300192" y="2822739"/>
            <a:ext cx="335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5" name="直接连接符 184"/>
          <p:cNvCxnSpPr/>
          <p:nvPr/>
        </p:nvCxnSpPr>
        <p:spPr>
          <a:xfrm flipH="1">
            <a:off x="5940216" y="3284984"/>
            <a:ext cx="576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5940152" y="3176984"/>
            <a:ext cx="0" cy="108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矩形 192"/>
          <p:cNvSpPr/>
          <p:nvPr/>
        </p:nvSpPr>
        <p:spPr>
          <a:xfrm>
            <a:off x="6300192" y="3110771"/>
            <a:ext cx="335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4" name="直接箭头连接符 193"/>
          <p:cNvCxnSpPr/>
          <p:nvPr/>
        </p:nvCxnSpPr>
        <p:spPr>
          <a:xfrm flipV="1">
            <a:off x="5364120" y="2996954"/>
            <a:ext cx="28800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图片 4" descr="b.png"/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" name="TextBox 196"/>
          <p:cNvSpPr txBox="1"/>
          <p:nvPr/>
        </p:nvSpPr>
        <p:spPr>
          <a:xfrm>
            <a:off x="827584" y="414000"/>
            <a:ext cx="133311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安装调试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67411" y="5877272"/>
            <a:ext cx="3115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注：按下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电视机操作按键开机时，需按下遥控器上的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任意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按键（除电源键外）唤醒遥控器后，才可使用。</a:t>
            </a:r>
          </a:p>
        </p:txBody>
      </p:sp>
      <p:sp>
        <p:nvSpPr>
          <p:cNvPr id="2" name="矩形 1"/>
          <p:cNvSpPr/>
          <p:nvPr/>
        </p:nvSpPr>
        <p:spPr>
          <a:xfrm>
            <a:off x="3142936" y="5934947"/>
            <a:ext cx="20233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HDMI3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端子支持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4K(60Hz)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179512" y="3501008"/>
            <a:ext cx="8640960" cy="24482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dirty="0" smtClean="0"/>
              <a:t>                                          </a:t>
            </a:r>
            <a:endParaRPr lang="zh-CN" altLang="en-US" dirty="0" smtClean="0"/>
          </a:p>
        </p:txBody>
      </p:sp>
      <p:sp>
        <p:nvSpPr>
          <p:cNvPr id="82" name="矩形 81"/>
          <p:cNvSpPr/>
          <p:nvPr/>
        </p:nvSpPr>
        <p:spPr>
          <a:xfrm>
            <a:off x="179512" y="980728"/>
            <a:ext cx="8640960" cy="25202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2339752" y="1199074"/>
            <a:ext cx="2232248" cy="707886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将电视机平放于软垫上，底座组件插入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电视机底部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的凹槽内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。确保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电视机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本体的螺丝孔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与底座组件上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的同心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9512" y="3501008"/>
            <a:ext cx="8640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4499992" y="1196752"/>
            <a:ext cx="2160240" cy="40011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将剩余的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枚短螺丝钉插入到电视机背面的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个螺丝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孔中并拧紧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79512" y="1196752"/>
            <a:ext cx="8640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79512" y="980728"/>
            <a:ext cx="8640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339752" y="980728"/>
            <a:ext cx="0" cy="2520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9512" y="1772816"/>
            <a:ext cx="6480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5"/>
          <p:cNvSpPr>
            <a:spLocks noChangeArrowheads="1"/>
          </p:cNvSpPr>
          <p:nvPr/>
        </p:nvSpPr>
        <p:spPr bwMode="auto">
          <a:xfrm>
            <a:off x="539552" y="950531"/>
            <a:ext cx="17281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一、安装底座金属支架</a:t>
            </a:r>
          </a:p>
        </p:txBody>
      </p:sp>
      <p:sp>
        <p:nvSpPr>
          <p:cNvPr id="21" name="矩形 15"/>
          <p:cNvSpPr>
            <a:spLocks noChangeArrowheads="1"/>
          </p:cNvSpPr>
          <p:nvPr/>
        </p:nvSpPr>
        <p:spPr bwMode="auto">
          <a:xfrm>
            <a:off x="179512" y="1196752"/>
            <a:ext cx="21602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用附件中的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枚短螺丝钉、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枚长螺丝钉，将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底座支架固定到底座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15"/>
          <p:cNvSpPr>
            <a:spLocks noChangeArrowheads="1"/>
          </p:cNvSpPr>
          <p:nvPr/>
        </p:nvSpPr>
        <p:spPr bwMode="auto">
          <a:xfrm>
            <a:off x="2771800" y="950531"/>
            <a:ext cx="19442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二、安装底座组件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8820472" y="980728"/>
            <a:ext cx="0" cy="4896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79512" y="980728"/>
            <a:ext cx="0" cy="4968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499992" y="980728"/>
            <a:ext cx="0" cy="2520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2465288" y="1828741"/>
            <a:ext cx="57606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软垫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15"/>
          <p:cNvSpPr>
            <a:spLocks noChangeArrowheads="1"/>
          </p:cNvSpPr>
          <p:nvPr/>
        </p:nvSpPr>
        <p:spPr bwMode="auto">
          <a:xfrm>
            <a:off x="4860032" y="952853"/>
            <a:ext cx="21602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三、固定电视机底座</a:t>
            </a:r>
          </a:p>
        </p:txBody>
      </p:sp>
      <p:cxnSp>
        <p:nvCxnSpPr>
          <p:cNvPr id="80" name="直接连接符 79"/>
          <p:cNvCxnSpPr/>
          <p:nvPr/>
        </p:nvCxnSpPr>
        <p:spPr>
          <a:xfrm>
            <a:off x="6660232" y="980728"/>
            <a:ext cx="0" cy="2520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004048" y="2117757"/>
            <a:ext cx="828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短螺丝钉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2088232" cy="134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25132"/>
            <a:ext cx="2212843" cy="151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1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5000"/>
                    </a14:imgEffect>
                    <a14:imgEffect>
                      <a14:brightnessContrast bright="2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56" y="1831175"/>
            <a:ext cx="2088712" cy="154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2" name="Picture 6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2000"/>
                    </a14:imgEffect>
                    <a14:imgEffect>
                      <a14:brightnessContrast contras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226949"/>
            <a:ext cx="1930442" cy="221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矩形 15"/>
          <p:cNvSpPr>
            <a:spLocks noChangeArrowheads="1"/>
          </p:cNvSpPr>
          <p:nvPr/>
        </p:nvSpPr>
        <p:spPr bwMode="auto">
          <a:xfrm>
            <a:off x="7235336" y="950531"/>
            <a:ext cx="10090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装箱附件清单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" name="图片 4" descr="b.png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827584" y="414000"/>
            <a:ext cx="133311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安装调试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179512" y="3933056"/>
            <a:ext cx="8640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15"/>
          <p:cNvSpPr>
            <a:spLocks noChangeArrowheads="1"/>
          </p:cNvSpPr>
          <p:nvPr/>
        </p:nvSpPr>
        <p:spPr bwMode="auto">
          <a:xfrm>
            <a:off x="179512" y="3717032"/>
            <a:ext cx="208823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一、壁挂墙体材质确认</a:t>
            </a:r>
          </a:p>
        </p:txBody>
      </p:sp>
      <p:cxnSp>
        <p:nvCxnSpPr>
          <p:cNvPr id="88" name="直接连接符 87"/>
          <p:cNvCxnSpPr/>
          <p:nvPr/>
        </p:nvCxnSpPr>
        <p:spPr>
          <a:xfrm>
            <a:off x="179512" y="3717032"/>
            <a:ext cx="8640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0823" name="Picture 7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567" b="26761"/>
          <a:stretch/>
        </p:blipFill>
        <p:spPr bwMode="auto">
          <a:xfrm>
            <a:off x="206996" y="3955876"/>
            <a:ext cx="928811" cy="58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4" name="Picture 8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149" b="15102"/>
          <a:stretch/>
        </p:blipFill>
        <p:spPr bwMode="auto">
          <a:xfrm>
            <a:off x="206996" y="4630799"/>
            <a:ext cx="928811" cy="59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5" name="Picture 9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598" b="10498"/>
          <a:stretch/>
        </p:blipFill>
        <p:spPr bwMode="auto">
          <a:xfrm>
            <a:off x="206996" y="5301208"/>
            <a:ext cx="928811" cy="61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6" name="Picture 1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83000"/>
                    </a14:imgEffect>
                    <a14:imgEffect>
                      <a14:brightnessContrast bright="9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33" y="3960568"/>
            <a:ext cx="928811" cy="58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7" name="Picture 1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47000"/>
                    </a14:imgEffect>
                    <a14:imgEffect>
                      <a14:brightnessContrast bright="-3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33" y="4630799"/>
            <a:ext cx="928811" cy="59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8" name="Picture 1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4000"/>
                    </a14:imgEffect>
                    <a14:imgEffect>
                      <a14:brightnessContrast bright="29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33" y="5301208"/>
            <a:ext cx="928811" cy="61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 15"/>
          <p:cNvSpPr>
            <a:spLocks noChangeArrowheads="1"/>
          </p:cNvSpPr>
          <p:nvPr/>
        </p:nvSpPr>
        <p:spPr bwMode="auto">
          <a:xfrm>
            <a:off x="199047" y="4292381"/>
            <a:ext cx="4950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砖墙</a:t>
            </a:r>
          </a:p>
        </p:txBody>
      </p:sp>
      <p:sp>
        <p:nvSpPr>
          <p:cNvPr id="43" name="矩形 15"/>
          <p:cNvSpPr>
            <a:spLocks noChangeArrowheads="1"/>
          </p:cNvSpPr>
          <p:nvPr/>
        </p:nvSpPr>
        <p:spPr bwMode="auto">
          <a:xfrm>
            <a:off x="160872" y="5013176"/>
            <a:ext cx="59470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文化石</a:t>
            </a:r>
          </a:p>
        </p:txBody>
      </p:sp>
      <p:sp>
        <p:nvSpPr>
          <p:cNvPr id="44" name="矩形 15"/>
          <p:cNvSpPr>
            <a:spLocks noChangeArrowheads="1"/>
          </p:cNvSpPr>
          <p:nvPr/>
        </p:nvSpPr>
        <p:spPr bwMode="auto">
          <a:xfrm>
            <a:off x="179512" y="5661248"/>
            <a:ext cx="6307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混凝土</a:t>
            </a:r>
          </a:p>
        </p:txBody>
      </p:sp>
      <p:sp>
        <p:nvSpPr>
          <p:cNvPr id="45" name="矩形 15"/>
          <p:cNvSpPr>
            <a:spLocks noChangeArrowheads="1"/>
          </p:cNvSpPr>
          <p:nvPr/>
        </p:nvSpPr>
        <p:spPr bwMode="auto">
          <a:xfrm>
            <a:off x="1259632" y="4293096"/>
            <a:ext cx="6307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玻璃</a:t>
            </a:r>
          </a:p>
        </p:txBody>
      </p:sp>
      <p:sp>
        <p:nvSpPr>
          <p:cNvPr id="46" name="矩形 15"/>
          <p:cNvSpPr>
            <a:spLocks noChangeArrowheads="1"/>
          </p:cNvSpPr>
          <p:nvPr/>
        </p:nvSpPr>
        <p:spPr bwMode="auto">
          <a:xfrm>
            <a:off x="1259632" y="5013176"/>
            <a:ext cx="6307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大理石</a:t>
            </a:r>
          </a:p>
        </p:txBody>
      </p:sp>
      <p:sp>
        <p:nvSpPr>
          <p:cNvPr id="48" name="矩形 15"/>
          <p:cNvSpPr>
            <a:spLocks noChangeArrowheads="1"/>
          </p:cNvSpPr>
          <p:nvPr/>
        </p:nvSpPr>
        <p:spPr bwMode="auto">
          <a:xfrm>
            <a:off x="1259632" y="5703059"/>
            <a:ext cx="6307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石膏板</a:t>
            </a:r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01" y="3981143"/>
            <a:ext cx="2031070" cy="192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795" name="Picture 3"/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27" y="4507926"/>
            <a:ext cx="439397" cy="72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796" name="Picture 4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68" y="4528732"/>
            <a:ext cx="328508" cy="55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797" name="Picture 5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827426"/>
            <a:ext cx="389765" cy="76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矩形 15"/>
          <p:cNvSpPr>
            <a:spLocks noChangeArrowheads="1"/>
          </p:cNvSpPr>
          <p:nvPr/>
        </p:nvSpPr>
        <p:spPr bwMode="auto">
          <a:xfrm>
            <a:off x="2343146" y="3717032"/>
            <a:ext cx="208483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二、壁挂安装环境安全因素确认</a:t>
            </a:r>
          </a:p>
        </p:txBody>
      </p:sp>
      <p:sp>
        <p:nvSpPr>
          <p:cNvPr id="54" name="矩形 15"/>
          <p:cNvSpPr>
            <a:spLocks noChangeArrowheads="1"/>
          </p:cNvSpPr>
          <p:nvPr/>
        </p:nvSpPr>
        <p:spPr bwMode="auto">
          <a:xfrm>
            <a:off x="4503386" y="3717032"/>
            <a:ext cx="208483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三、壁挂安装</a:t>
            </a:r>
          </a:p>
        </p:txBody>
      </p:sp>
      <p:pic>
        <p:nvPicPr>
          <p:cNvPr id="55" name="图片 3" descr="DSC06744.JPG"/>
          <p:cNvPicPr>
            <a:picLocks noChangeAspect="1"/>
          </p:cNvPicPr>
          <p:nvPr/>
        </p:nvPicPr>
        <p:blipFill>
          <a:blip r:embed="rId28" cstate="print">
            <a:lum bright="40000" contrast="40000"/>
          </a:blip>
          <a:srcRect t="18917" r="32162"/>
          <a:stretch>
            <a:fillRect/>
          </a:stretch>
        </p:blipFill>
        <p:spPr bwMode="auto">
          <a:xfrm>
            <a:off x="5292080" y="4005064"/>
            <a:ext cx="692938" cy="88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图片 4" descr="DSC06745.JPG"/>
          <p:cNvPicPr>
            <a:picLocks/>
          </p:cNvPicPr>
          <p:nvPr/>
        </p:nvPicPr>
        <p:blipFill>
          <a:blip r:embed="rId29" cstate="print">
            <a:lum bright="40000" contrast="40000"/>
          </a:blip>
          <a:srcRect t="13716" r="37914" b="5740"/>
          <a:stretch>
            <a:fillRect/>
          </a:stretch>
        </p:blipFill>
        <p:spPr bwMode="auto">
          <a:xfrm>
            <a:off x="5292080" y="5043485"/>
            <a:ext cx="694800" cy="86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7" name="直接连接符 56"/>
          <p:cNvCxnSpPr/>
          <p:nvPr/>
        </p:nvCxnSpPr>
        <p:spPr>
          <a:xfrm>
            <a:off x="179512" y="5949280"/>
            <a:ext cx="8640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5292080" y="4221088"/>
            <a:ext cx="524842" cy="57606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40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√</a:t>
            </a:r>
          </a:p>
        </p:txBody>
      </p:sp>
      <p:sp>
        <p:nvSpPr>
          <p:cNvPr id="60" name="TextBox 21"/>
          <p:cNvSpPr txBox="1"/>
          <p:nvPr/>
        </p:nvSpPr>
        <p:spPr>
          <a:xfrm>
            <a:off x="5151735" y="5085184"/>
            <a:ext cx="860425" cy="76835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4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х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 rotWithShape="1">
          <a:blip r:embed="rId30" cstate="print"/>
          <a:srcRect l="8225" t="19812" r="28773" b="63425"/>
          <a:stretch/>
        </p:blipFill>
        <p:spPr bwMode="auto">
          <a:xfrm rot="5400000">
            <a:off x="5898748" y="4160744"/>
            <a:ext cx="88742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27"/>
          <a:stretch>
            <a:fillRect/>
          </a:stretch>
        </p:blipFill>
        <p:spPr bwMode="auto">
          <a:xfrm>
            <a:off x="4499992" y="4005064"/>
            <a:ext cx="762657" cy="20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19"/>
          <p:cNvSpPr txBox="1"/>
          <p:nvPr/>
        </p:nvSpPr>
        <p:spPr>
          <a:xfrm>
            <a:off x="6228184" y="4221088"/>
            <a:ext cx="524842" cy="57606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40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√</a:t>
            </a:r>
          </a:p>
        </p:txBody>
      </p:sp>
      <p:pic>
        <p:nvPicPr>
          <p:cNvPr id="289801" name="Picture 9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19" y="5043484"/>
            <a:ext cx="563049" cy="83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21"/>
          <p:cNvSpPr txBox="1"/>
          <p:nvPr/>
        </p:nvSpPr>
        <p:spPr>
          <a:xfrm>
            <a:off x="6012160" y="5085184"/>
            <a:ext cx="864095" cy="76835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4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х</a:t>
            </a: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40000"/>
          </a:blip>
          <a:srcRect l="18000" r="2000"/>
          <a:stretch>
            <a:fillRect/>
          </a:stretch>
        </p:blipFill>
        <p:spPr bwMode="auto">
          <a:xfrm>
            <a:off x="6738887" y="4005064"/>
            <a:ext cx="2040226" cy="1909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矩形 15"/>
          <p:cNvSpPr>
            <a:spLocks noChangeArrowheads="1"/>
          </p:cNvSpPr>
          <p:nvPr/>
        </p:nvSpPr>
        <p:spPr bwMode="auto">
          <a:xfrm>
            <a:off x="6735634" y="3717032"/>
            <a:ext cx="208483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四、壁挂安装工具清单</a:t>
            </a:r>
          </a:p>
        </p:txBody>
      </p:sp>
      <p:cxnSp>
        <p:nvCxnSpPr>
          <p:cNvPr id="89" name="直接连接符 88"/>
          <p:cNvCxnSpPr/>
          <p:nvPr/>
        </p:nvCxnSpPr>
        <p:spPr>
          <a:xfrm>
            <a:off x="2339752" y="3717312"/>
            <a:ext cx="0" cy="2232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499992" y="3717032"/>
            <a:ext cx="0" cy="2232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660232" y="3717032"/>
            <a:ext cx="0" cy="22320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15"/>
          <p:cNvSpPr>
            <a:spLocks noChangeArrowheads="1"/>
          </p:cNvSpPr>
          <p:nvPr/>
        </p:nvSpPr>
        <p:spPr bwMode="auto">
          <a:xfrm>
            <a:off x="4019568" y="3501008"/>
            <a:ext cx="156054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壁  挂  安  装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2000"/>
                    </a14:imgEffect>
                    <a14:imgEffect>
                      <a14:brightnessContrast bright="7000" contrast="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9512" y="630746"/>
            <a:ext cx="8784976" cy="561087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miter lim="800000"/>
            <a:headEnd/>
            <a:tailEnd type="none" w="med" len="med"/>
          </a:ln>
          <a:effectLst/>
        </p:spPr>
      </p:pic>
      <p:pic>
        <p:nvPicPr>
          <p:cNvPr id="3" name="图片 4" descr="b.png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63"/>
          <a:stretch/>
        </p:blipFill>
        <p:spPr bwMode="auto">
          <a:xfrm>
            <a:off x="22647" y="44623"/>
            <a:ext cx="1756605" cy="7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414000"/>
            <a:ext cx="133311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安装调试</a:t>
            </a:r>
            <a:endParaRPr lang="en-US" altLang="zh-CN" sz="1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20" descr="logo2sharp.jpg"/>
          <p:cNvPicPr>
            <a:picLocks noChangeAspect="1"/>
          </p:cNvPicPr>
          <p:nvPr/>
        </p:nvPicPr>
        <p:blipFill>
          <a:blip r:embed="rId6" cstate="print">
            <a:lum bright="-10000" contrast="40000"/>
          </a:blip>
          <a:srcRect/>
          <a:stretch>
            <a:fillRect/>
          </a:stretch>
        </p:blipFill>
        <p:spPr bwMode="auto">
          <a:xfrm>
            <a:off x="107950" y="5984875"/>
            <a:ext cx="161925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组合 5"/>
          <p:cNvGrpSpPr/>
          <p:nvPr/>
        </p:nvGrpSpPr>
        <p:grpSpPr>
          <a:xfrm>
            <a:off x="7329788" y="1825567"/>
            <a:ext cx="1562692" cy="1315401"/>
            <a:chOff x="4788024" y="1875541"/>
            <a:chExt cx="3105150" cy="3248025"/>
          </a:xfrm>
        </p:grpSpPr>
        <p:pic>
          <p:nvPicPr>
            <p:cNvPr id="291847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1875541"/>
              <a:ext cx="3105150" cy="324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843" name="Picture 3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3871">
              <a:off x="7219915" y="2255106"/>
              <a:ext cx="447510" cy="502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844" name="Picture 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7442">
              <a:off x="7033673" y="2730259"/>
              <a:ext cx="400050" cy="464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845" name="Picture 5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01091">
              <a:off x="6755345" y="3112137"/>
              <a:ext cx="350738" cy="51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846" name="Picture 6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33006">
              <a:off x="6404525" y="3482193"/>
              <a:ext cx="295019" cy="388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849" name="Picture 9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" contrast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734763"/>
              <a:ext cx="144000" cy="455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禁止符 6"/>
          <p:cNvSpPr>
            <a:spLocks noChangeAspect="1"/>
          </p:cNvSpPr>
          <p:nvPr/>
        </p:nvSpPr>
        <p:spPr>
          <a:xfrm rot="1154487">
            <a:off x="3262957" y="4784262"/>
            <a:ext cx="432000" cy="431952"/>
          </a:xfrm>
          <a:prstGeom prst="noSmoking">
            <a:avLst/>
          </a:prstGeom>
          <a:solidFill>
            <a:srgbClr val="FF0000"/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88" y="4667453"/>
            <a:ext cx="2088000" cy="27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E5F1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E5F1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64642</TotalTime>
  <Words>2766</Words>
  <Application>Microsoft Office PowerPoint</Application>
  <PresentationFormat>全屏显示(4:3)</PresentationFormat>
  <Paragraphs>863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굴림</vt:lpstr>
      <vt:lpstr>HY견고딕</vt:lpstr>
      <vt:lpstr>ＭＳ Ｐゴシック</vt:lpstr>
      <vt:lpstr>T17</vt:lpstr>
      <vt:lpstr>T18</vt:lpstr>
      <vt:lpstr>T22</vt:lpstr>
      <vt:lpstr>黑体</vt:lpstr>
      <vt:lpstr>楷体</vt:lpstr>
      <vt:lpstr>宋体</vt:lpstr>
      <vt:lpstr>微软雅黑</vt:lpstr>
      <vt:lpstr>新宋体</vt:lpstr>
      <vt:lpstr>Arial</vt:lpstr>
      <vt:lpstr>Calibri</vt:lpstr>
      <vt:lpstr>Century Gothic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SESC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侯明伟</dc:creator>
  <cp:lastModifiedBy>FAN</cp:lastModifiedBy>
  <cp:revision>3245</cp:revision>
  <dcterms:created xsi:type="dcterms:W3CDTF">2009-06-16T01:48:28Z</dcterms:created>
  <dcterms:modified xsi:type="dcterms:W3CDTF">2016-08-17T15:07:24Z</dcterms:modified>
</cp:coreProperties>
</file>